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4"/>
  </p:notesMasterIdLst>
  <p:sldIdLst>
    <p:sldId id="256" r:id="rId2"/>
    <p:sldId id="307" r:id="rId3"/>
    <p:sldId id="257" r:id="rId4"/>
    <p:sldId id="258" r:id="rId5"/>
    <p:sldId id="301" r:id="rId6"/>
    <p:sldId id="259" r:id="rId7"/>
    <p:sldId id="260" r:id="rId8"/>
    <p:sldId id="261" r:id="rId9"/>
    <p:sldId id="262" r:id="rId10"/>
    <p:sldId id="263" r:id="rId11"/>
    <p:sldId id="265" r:id="rId12"/>
    <p:sldId id="268" r:id="rId13"/>
    <p:sldId id="270" r:id="rId14"/>
    <p:sldId id="271" r:id="rId15"/>
    <p:sldId id="295" r:id="rId16"/>
    <p:sldId id="272" r:id="rId17"/>
    <p:sldId id="296" r:id="rId18"/>
    <p:sldId id="297" r:id="rId19"/>
    <p:sldId id="299" r:id="rId20"/>
    <p:sldId id="300" r:id="rId21"/>
    <p:sldId id="266" r:id="rId22"/>
    <p:sldId id="267" r:id="rId23"/>
    <p:sldId id="298" r:id="rId24"/>
    <p:sldId id="264" r:id="rId25"/>
    <p:sldId id="274" r:id="rId26"/>
    <p:sldId id="273" r:id="rId27"/>
    <p:sldId id="305" r:id="rId28"/>
    <p:sldId id="276" r:id="rId29"/>
    <p:sldId id="304" r:id="rId30"/>
    <p:sldId id="303" r:id="rId31"/>
    <p:sldId id="323" r:id="rId32"/>
    <p:sldId id="302" r:id="rId33"/>
    <p:sldId id="275" r:id="rId34"/>
    <p:sldId id="306" r:id="rId35"/>
    <p:sldId id="277" r:id="rId36"/>
    <p:sldId id="278" r:id="rId37"/>
    <p:sldId id="308" r:id="rId38"/>
    <p:sldId id="279" r:id="rId39"/>
    <p:sldId id="311" r:id="rId40"/>
    <p:sldId id="312" r:id="rId41"/>
    <p:sldId id="280" r:id="rId42"/>
    <p:sldId id="313" r:id="rId43"/>
    <p:sldId id="314" r:id="rId44"/>
    <p:sldId id="284" r:id="rId45"/>
    <p:sldId id="292" r:id="rId46"/>
    <p:sldId id="315" r:id="rId47"/>
    <p:sldId id="285" r:id="rId48"/>
    <p:sldId id="290" r:id="rId49"/>
    <p:sldId id="286" r:id="rId50"/>
    <p:sldId id="289" r:id="rId51"/>
    <p:sldId id="294" r:id="rId52"/>
    <p:sldId id="282" r:id="rId53"/>
    <p:sldId id="283" r:id="rId54"/>
    <p:sldId id="293" r:id="rId55"/>
    <p:sldId id="318" r:id="rId56"/>
    <p:sldId id="322" r:id="rId57"/>
    <p:sldId id="319" r:id="rId58"/>
    <p:sldId id="317" r:id="rId59"/>
    <p:sldId id="287" r:id="rId60"/>
    <p:sldId id="288" r:id="rId61"/>
    <p:sldId id="309" r:id="rId62"/>
    <p:sldId id="32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/>
    <p:restoredTop sz="94692"/>
  </p:normalViewPr>
  <p:slideViewPr>
    <p:cSldViewPr snapToGrid="0">
      <p:cViewPr varScale="1">
        <p:scale>
          <a:sx n="183" d="100"/>
          <a:sy n="183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5A81-BE26-774C-8EDC-2FC8967D7163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8DB8-24F2-B843-8F35-E4F9465780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36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48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8DB8-24F2-B843-8F35-E4F9465780C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14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05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914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29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93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2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49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606525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341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9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67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5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753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08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247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97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1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67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7651740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7624308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597639-D049-9DC3-A933-9E08979946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0339" y="1889146"/>
            <a:ext cx="1481601" cy="148160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314D0AE-5B6A-FA47-D691-6CFBE3F40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3195" y="3370747"/>
            <a:ext cx="3310269" cy="4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6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5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71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D76E-496C-5F4D-AEED-5BE2F3E1EA84}" type="datetimeFigureOut">
              <a:rPr lang="de-DE" smtClean="0"/>
              <a:t>14.05.24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47F8E-345B-CE48-BE6B-9783BC76FF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3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93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vancedconcepts/Omnis-FHIR" TargetMode="External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l7.org/fhir/security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fire.ly/r4" TargetMode="External"/><Relationship Id="rId2" Type="http://schemas.openxmlformats.org/officeDocument/2006/relationships/hyperlink" Target="https://confluence.hl7.org/display/FHIR/Public+Test+Servers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hapi.fhir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hapiproject/hapi" TargetMode="External"/><Relationship Id="rId2" Type="http://schemas.openxmlformats.org/officeDocument/2006/relationships/hyperlink" Target="https://github.com/hapifhir/hapi-fhir-jpaserver-starter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ahdis/matchbox" TargetMode="External"/><Relationship Id="rId4" Type="http://schemas.openxmlformats.org/officeDocument/2006/relationships/hyperlink" Target="http://localhost:808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hl7.org/fhir/uv/ips/" TargetMode="Externa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vancedconcepts/Omnis-FHIR" TargetMode="Externa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hl7.org/fhir" TargetMode="Externa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AF9E5-2F9A-B02B-04CC-2AFABBFD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14008"/>
          </a:xfrm>
        </p:spPr>
        <p:txBody>
          <a:bodyPr/>
          <a:lstStyle/>
          <a:p>
            <a:r>
              <a:rPr lang="de-DE" dirty="0" err="1"/>
              <a:t>Omnis</a:t>
            </a:r>
            <a:r>
              <a:rPr lang="de-DE" dirty="0"/>
              <a:t> on FHIR</a:t>
            </a:r>
            <a:r>
              <a:rPr lang="de-DE" baseline="30000" dirty="0"/>
              <a:t>®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ODC 2024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A442E0-23DF-4C7D-EE05-53F3E42B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52" y="3089776"/>
            <a:ext cx="7772400" cy="18721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E3684C-11B0-7485-B315-2FE55A6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93" y="4822082"/>
            <a:ext cx="98044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4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4B269-23DF-EEF9-728F-9474B08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 </a:t>
            </a:r>
            <a:r>
              <a:rPr lang="de-DE" dirty="0" err="1"/>
              <a:t>Manifesto</a:t>
            </a:r>
            <a:r>
              <a:rPr lang="de-DE" dirty="0"/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D3F3A6-B3CA-A371-9DAE-123FB693D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Implementors</a:t>
            </a:r>
            <a:endParaRPr lang="de-DE" dirty="0"/>
          </a:p>
          <a:p>
            <a:r>
              <a:rPr lang="de-DE" dirty="0"/>
              <a:t>80/20 % Rule</a:t>
            </a:r>
          </a:p>
          <a:p>
            <a:r>
              <a:rPr lang="de-DE" dirty="0" err="1"/>
              <a:t>Established</a:t>
            </a:r>
            <a:r>
              <a:rPr lang="de-DE" dirty="0"/>
              <a:t> Web-</a:t>
            </a:r>
            <a:r>
              <a:rPr lang="de-DE" dirty="0" err="1"/>
              <a:t>based</a:t>
            </a:r>
            <a:r>
              <a:rPr lang="de-DE" dirty="0"/>
              <a:t> Technologies</a:t>
            </a:r>
          </a:p>
          <a:p>
            <a:r>
              <a:rPr lang="de-DE" dirty="0"/>
              <a:t>Human </a:t>
            </a:r>
            <a:r>
              <a:rPr lang="de-DE" dirty="0" err="1"/>
              <a:t>Readable</a:t>
            </a:r>
            <a:r>
              <a:rPr lang="de-DE" dirty="0"/>
              <a:t> (JSON at least ;-)</a:t>
            </a:r>
          </a:p>
          <a:p>
            <a:r>
              <a:rPr lang="de-DE" dirty="0"/>
              <a:t>Strong Community </a:t>
            </a:r>
          </a:p>
        </p:txBody>
      </p:sp>
    </p:spTree>
    <p:extLst>
      <p:ext uri="{BB962C8B-B14F-4D97-AF65-F5344CB8AC3E}">
        <p14:creationId xmlns:p14="http://schemas.microsoft.com/office/powerpoint/2010/main" val="315268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F5BFC-B496-E026-B3B9-2011FB8C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Exchange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BA52B84-7ED9-ABD3-7B5E-6954431F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3942129"/>
          </a:xfrm>
        </p:spPr>
        <p:txBody>
          <a:bodyPr/>
          <a:lstStyle/>
          <a:p>
            <a:r>
              <a:rPr lang="de-DE"/>
              <a:t>REST </a:t>
            </a:r>
            <a:r>
              <a:rPr lang="de-DE" err="1"/>
              <a:t>most</a:t>
            </a:r>
            <a:r>
              <a:rPr lang="de-DE"/>
              <a:t> </a:t>
            </a:r>
            <a:r>
              <a:rPr lang="de-DE" err="1"/>
              <a:t>widely</a:t>
            </a:r>
            <a:r>
              <a:rPr lang="de-DE"/>
              <a:t> </a:t>
            </a:r>
            <a:r>
              <a:rPr lang="de-DE" err="1"/>
              <a:t>used</a:t>
            </a:r>
            <a:endParaRPr lang="de-DE"/>
          </a:p>
          <a:p>
            <a:r>
              <a:rPr lang="de-DE"/>
              <a:t>But </a:t>
            </a:r>
            <a:r>
              <a:rPr lang="de-DE" err="1"/>
              <a:t>other</a:t>
            </a:r>
            <a:r>
              <a:rPr lang="de-DE"/>
              <a:t> possible</a:t>
            </a:r>
          </a:p>
          <a:p>
            <a:r>
              <a:rPr lang="de-DE"/>
              <a:t>FHIR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91C1CD-1B1A-E9C9-A111-B38C859DF6F0}"/>
              </a:ext>
            </a:extLst>
          </p:cNvPr>
          <p:cNvSpPr/>
          <p:nvPr/>
        </p:nvSpPr>
        <p:spPr>
          <a:xfrm>
            <a:off x="8282354" y="1907686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REST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D54B8C-64BE-1BB2-1F79-923F7C107E99}"/>
              </a:ext>
            </a:extLst>
          </p:cNvPr>
          <p:cNvSpPr/>
          <p:nvPr/>
        </p:nvSpPr>
        <p:spPr>
          <a:xfrm>
            <a:off x="8282354" y="3821722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Everything</a:t>
            </a:r>
            <a:r>
              <a:rPr lang="de-DE" sz="1400"/>
              <a:t> </a:t>
            </a:r>
            <a:r>
              <a:rPr lang="de-DE" sz="1400" err="1"/>
              <a:t>else</a:t>
            </a:r>
            <a:endParaRPr lang="de-DE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DF9AC7-E625-FDB5-9B2F-B66801732307}"/>
              </a:ext>
            </a:extLst>
          </p:cNvPr>
          <p:cNvSpPr/>
          <p:nvPr/>
        </p:nvSpPr>
        <p:spPr>
          <a:xfrm>
            <a:off x="9665677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Messaging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3785F2-2FDF-4A29-F7F7-070053EB52BC}"/>
              </a:ext>
            </a:extLst>
          </p:cNvPr>
          <p:cNvSpPr/>
          <p:nvPr/>
        </p:nvSpPr>
        <p:spPr>
          <a:xfrm>
            <a:off x="6899031" y="2833809"/>
            <a:ext cx="1688123" cy="16881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 </a:t>
            </a:r>
            <a:r>
              <a:rPr lang="de-DE" sz="1400" err="1"/>
              <a:t>Operations</a:t>
            </a:r>
            <a:endParaRPr lang="de-DE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892971-4772-FB97-E599-86FD28A3F8B7}"/>
              </a:ext>
            </a:extLst>
          </p:cNvPr>
          <p:cNvSpPr/>
          <p:nvPr/>
        </p:nvSpPr>
        <p:spPr>
          <a:xfrm>
            <a:off x="8411307" y="2983033"/>
            <a:ext cx="1289539" cy="12895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9947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FF3C-4F3A-BDC9-2A76-67254452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Lego Bricks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Resources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DBA42F-F6FF-BB89-A867-3A67B5F7E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Simple/Primitive</a:t>
            </a:r>
          </a:p>
          <a:p>
            <a:pPr lvl="1"/>
            <a:r>
              <a:rPr lang="de-DE" dirty="0"/>
              <a:t>Single Value</a:t>
            </a:r>
          </a:p>
          <a:p>
            <a:pPr lvl="1"/>
            <a:r>
              <a:rPr lang="de-DE" dirty="0"/>
              <a:t>Lower Case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Datatypes</a:t>
            </a:r>
            <a:endParaRPr lang="de-DE" dirty="0"/>
          </a:p>
          <a:p>
            <a:pPr lvl="1"/>
            <a:r>
              <a:rPr lang="de-DE" dirty="0" err="1"/>
              <a:t>Composed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F1E414-A2F7-9878-1193-8CBAD66C2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18" y="1825625"/>
            <a:ext cx="7772400" cy="43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F8C022B-E1EC-9D33-4FFF-5174B9BE0DD3}"/>
              </a:ext>
            </a:extLst>
          </p:cNvPr>
          <p:cNvSpPr txBox="1"/>
          <p:nvPr/>
        </p:nvSpPr>
        <p:spPr>
          <a:xfrm>
            <a:off x="4645891" y="314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4105EA-2FC1-EE3F-528E-F815A019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Resources </a:t>
            </a:r>
            <a:r>
              <a:rPr lang="de-DE" sz="3600" dirty="0"/>
              <a:t>http://hl7.org/</a:t>
            </a:r>
            <a:r>
              <a:rPr lang="de-DE" sz="3600" dirty="0" err="1"/>
              <a:t>fhir</a:t>
            </a:r>
            <a:r>
              <a:rPr lang="de-DE" sz="3600" dirty="0"/>
              <a:t>/</a:t>
            </a:r>
            <a:r>
              <a:rPr lang="de-DE" sz="3600" dirty="0" err="1"/>
              <a:t>resourcelist.html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3A70133-4D76-BDC0-FCE4-AAA2A1DB2CF1}"/>
              </a:ext>
            </a:extLst>
          </p:cNvPr>
          <p:cNvGrpSpPr/>
          <p:nvPr/>
        </p:nvGrpSpPr>
        <p:grpSpPr>
          <a:xfrm>
            <a:off x="2209800" y="1107720"/>
            <a:ext cx="7772400" cy="5369280"/>
            <a:chOff x="2209800" y="1107720"/>
            <a:chExt cx="7772400" cy="536928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527EE78-50E4-3D48-629E-C33DB1A7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9800" y="1107720"/>
              <a:ext cx="7772400" cy="536928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B0F567A-BADC-7C21-0423-8BA56A04BE4F}"/>
                </a:ext>
              </a:extLst>
            </p:cNvPr>
            <p:cNvSpPr/>
            <p:nvPr/>
          </p:nvSpPr>
          <p:spPr>
            <a:xfrm>
              <a:off x="2419927" y="3149600"/>
              <a:ext cx="655782" cy="14778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561BC2C-E3E7-8255-F1B2-E059EB558548}"/>
                </a:ext>
              </a:extLst>
            </p:cNvPr>
            <p:cNvSpPr/>
            <p:nvPr/>
          </p:nvSpPr>
          <p:spPr>
            <a:xfrm>
              <a:off x="8128000" y="1468581"/>
              <a:ext cx="655782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4A95FC-7B32-7270-F7D3-0FEE2DD8540C}"/>
                </a:ext>
              </a:extLst>
            </p:cNvPr>
            <p:cNvSpPr/>
            <p:nvPr/>
          </p:nvSpPr>
          <p:spPr>
            <a:xfrm>
              <a:off x="3902364" y="1301244"/>
              <a:ext cx="928258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F89F4B-B615-9AEA-FF8F-EAFD8EE17478}"/>
                </a:ext>
              </a:extLst>
            </p:cNvPr>
            <p:cNvSpPr/>
            <p:nvPr/>
          </p:nvSpPr>
          <p:spPr>
            <a:xfrm>
              <a:off x="2419927" y="1316108"/>
              <a:ext cx="1219200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793BA16-8A85-9BA3-7914-37FD7A46B2CB}"/>
                </a:ext>
              </a:extLst>
            </p:cNvPr>
            <p:cNvSpPr/>
            <p:nvPr/>
          </p:nvSpPr>
          <p:spPr>
            <a:xfrm>
              <a:off x="8128000" y="2076805"/>
              <a:ext cx="1228436" cy="304945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F9DF2B8-9CDF-D766-BB9E-E6D623C62544}"/>
                </a:ext>
              </a:extLst>
            </p:cNvPr>
            <p:cNvSpPr/>
            <p:nvPr/>
          </p:nvSpPr>
          <p:spPr>
            <a:xfrm>
              <a:off x="2373745" y="2076805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0D953F0-1CB9-1E73-75FC-B40927D5E4E0}"/>
                </a:ext>
              </a:extLst>
            </p:cNvPr>
            <p:cNvSpPr/>
            <p:nvPr/>
          </p:nvSpPr>
          <p:spPr>
            <a:xfrm>
              <a:off x="3902364" y="4510587"/>
              <a:ext cx="1265382" cy="14778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6097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B1D69D6-2FB3-02CA-DBBF-13A9E5A8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br>
              <a:rPr lang="de-DE" dirty="0"/>
            </a:br>
            <a:r>
              <a:rPr lang="de-DE" sz="3600" dirty="0" err="1"/>
              <a:t>eg</a:t>
            </a:r>
            <a:r>
              <a:rPr lang="de-DE" sz="3600" dirty="0"/>
              <a:t> https://hl7.org/</a:t>
            </a:r>
            <a:r>
              <a:rPr lang="de-DE" sz="3600" dirty="0" err="1"/>
              <a:t>fhir</a:t>
            </a:r>
            <a:r>
              <a:rPr lang="de-DE" sz="3600" dirty="0"/>
              <a:t>/</a:t>
            </a:r>
            <a:r>
              <a:rPr lang="de-DE" sz="3600" dirty="0" err="1"/>
              <a:t>patient.html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2051E8-164F-66E8-CFFE-A50894395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2007197"/>
            <a:ext cx="11247493" cy="38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6D4203-AA25-F1A2-C13F-82625CE8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963" y="714169"/>
            <a:ext cx="7772400" cy="51591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F173B3D-EE6C-4FC8-C7DF-DECBBD8C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4E46C3-02B2-42B3-9911-E3240DE3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8" y="1563254"/>
            <a:ext cx="5495925" cy="4305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DE06A8-0A75-EC42-7E27-B20B7CB5E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473" y="1563254"/>
            <a:ext cx="45339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2A75973-20E0-3880-4390-72C4CC6E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2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EFB5E5-70E7-4E62-A3CD-EC66F548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Cardinality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03D2C4E-BBA8-8955-A27D-35274E43EA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0 .. * → Collections</a:t>
            </a:r>
          </a:p>
          <a:p>
            <a:r>
              <a:rPr lang="de-DE" dirty="0"/>
              <a:t>1 .. 1 → </a:t>
            </a:r>
            <a:r>
              <a:rPr lang="de-DE" dirty="0" err="1"/>
              <a:t>mandatory</a:t>
            </a:r>
            <a:endParaRPr lang="de-DE" dirty="0"/>
          </a:p>
          <a:p>
            <a:r>
              <a:rPr lang="de-DE" dirty="0"/>
              <a:t>0 .. 1 → optional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But </a:t>
            </a:r>
            <a:r>
              <a:rPr lang="de-DE" b="1" dirty="0"/>
              <a:t>additional</a:t>
            </a:r>
            <a:r>
              <a:rPr lang="de-DE" dirty="0"/>
              <a:t> </a:t>
            </a:r>
            <a:r>
              <a:rPr lang="de-DE" b="1" dirty="0" err="1"/>
              <a:t>constraints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9548F2-FDE7-A537-136A-2CB2BA46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27" y="3070126"/>
            <a:ext cx="13981574" cy="22408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40C3F0-ECA0-7DC3-99CF-17E7A3608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3" y="5849047"/>
            <a:ext cx="1238885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8F965-AE2E-1FA3-A361-592F1896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34B77-A11A-F2BC-00FA-478157EFD2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2208727"/>
            <a:ext cx="10378440" cy="3904488"/>
          </a:xfrm>
        </p:spPr>
        <p:txBody>
          <a:bodyPr/>
          <a:lstStyle/>
          <a:p>
            <a:r>
              <a:rPr lang="de-DE" dirty="0"/>
              <a:t>Simple </a:t>
            </a:r>
            <a:r>
              <a:rPr lang="de-DE" dirty="0" err="1"/>
              <a:t>Types</a:t>
            </a:r>
            <a:r>
              <a:rPr lang="de-DE" dirty="0"/>
              <a:t> (</a:t>
            </a:r>
            <a:r>
              <a:rPr lang="de-DE" dirty="0" err="1"/>
              <a:t>lowercase</a:t>
            </a:r>
            <a:r>
              <a:rPr lang="de-DE" dirty="0"/>
              <a:t>,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symbol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r>
              <a:rPr lang="de-DE" dirty="0"/>
              <a:t>?!  = </a:t>
            </a:r>
            <a:r>
              <a:rPr lang="de-DE" dirty="0" err="1"/>
              <a:t>modifier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(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,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ignored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Σ</a:t>
            </a:r>
            <a:r>
              <a:rPr lang="de-DE" dirty="0"/>
              <a:t>	  =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summary</a:t>
            </a:r>
            <a:endParaRPr lang="de-DE" dirty="0"/>
          </a:p>
          <a:p>
            <a:r>
              <a:rPr lang="de-DE" dirty="0" err="1"/>
              <a:t>Datatypes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3FA657-CF35-C878-AE0A-679BB4BC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8" y="2719586"/>
            <a:ext cx="10372471" cy="3403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985CC2-B005-5E8E-2A3D-63141FFF5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8" y="4160971"/>
            <a:ext cx="9853422" cy="5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Partial Dates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dirty="0"/>
              <a:t>date</a:t>
            </a:r>
            <a:r>
              <a:rPr lang="de-DE" dirty="0"/>
              <a:t> and </a:t>
            </a:r>
            <a:r>
              <a:rPr lang="de-DE" b="1" dirty="0" err="1"/>
              <a:t>datetime</a:t>
            </a:r>
            <a:r>
              <a:rPr lang="de-DE" dirty="0"/>
              <a:t> simple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partial date </a:t>
            </a:r>
            <a:r>
              <a:rPr lang="de-DE" dirty="0" err="1"/>
              <a:t>formats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YYYY</a:t>
            </a:r>
            <a:endParaRPr lang="de-DE" b="1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and </a:t>
            </a:r>
            <a:r>
              <a:rPr lang="de-DE" dirty="0" err="1"/>
              <a:t>month</a:t>
            </a:r>
            <a:endParaRPr lang="de-DE" dirty="0"/>
          </a:p>
          <a:p>
            <a:pPr lvl="2"/>
            <a:r>
              <a:rPr lang="de-CH" b="1" dirty="0">
                <a:effectLst/>
                <a:latin typeface="inherit"/>
              </a:rPr>
              <a:t>YYYY-MM</a:t>
            </a:r>
          </a:p>
          <a:p>
            <a:r>
              <a:rPr lang="de-CH" dirty="0">
                <a:latin typeface="inherit"/>
              </a:rPr>
              <a:t>Other </a:t>
            </a:r>
            <a:r>
              <a:rPr lang="de-CH" dirty="0" err="1">
                <a:latin typeface="inherit"/>
              </a:rPr>
              <a:t>variants</a:t>
            </a:r>
            <a:r>
              <a:rPr lang="de-CH" dirty="0">
                <a:latin typeface="inherit"/>
              </a:rPr>
              <a:t> (</a:t>
            </a:r>
            <a:r>
              <a:rPr lang="de-CH" dirty="0" err="1">
                <a:latin typeface="inherit"/>
              </a:rPr>
              <a:t>eg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unknown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year</a:t>
            </a:r>
            <a:r>
              <a:rPr lang="de-CH" dirty="0">
                <a:latin typeface="inherit"/>
              </a:rPr>
              <a:t> and </a:t>
            </a:r>
            <a:r>
              <a:rPr lang="de-CH" dirty="0" err="1">
                <a:latin typeface="inherit"/>
              </a:rPr>
              <a:t>unknown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month</a:t>
            </a:r>
            <a:r>
              <a:rPr lang="de-CH" dirty="0">
                <a:latin typeface="inherit"/>
              </a:rPr>
              <a:t> but </a:t>
            </a:r>
            <a:r>
              <a:rPr lang="de-CH" dirty="0" err="1">
                <a:latin typeface="inherit"/>
              </a:rPr>
              <a:t>known</a:t>
            </a:r>
            <a:r>
              <a:rPr lang="de-CH" dirty="0">
                <a:latin typeface="inherit"/>
              </a:rPr>
              <a:t> </a:t>
            </a:r>
            <a:r>
              <a:rPr lang="de-CH" dirty="0" err="1">
                <a:latin typeface="inherit"/>
              </a:rPr>
              <a:t>day</a:t>
            </a:r>
            <a:r>
              <a:rPr lang="de-CH" dirty="0">
                <a:latin typeface="inherit"/>
              </a:rPr>
              <a:t>) </a:t>
            </a:r>
            <a:r>
              <a:rPr lang="de-CH" dirty="0" err="1">
                <a:latin typeface="inherit"/>
              </a:rPr>
              <a:t>only</a:t>
            </a:r>
            <a:r>
              <a:rPr lang="de-CH" dirty="0">
                <a:latin typeface="inherit"/>
              </a:rPr>
              <a:t> via </a:t>
            </a:r>
            <a:r>
              <a:rPr lang="de-CH" dirty="0" err="1">
                <a:latin typeface="inherit"/>
              </a:rPr>
              <a:t>extensions</a:t>
            </a:r>
            <a:endParaRPr lang="de-DE" dirty="0">
              <a:latin typeface="inherit"/>
            </a:endParaRPr>
          </a:p>
          <a:p>
            <a:r>
              <a:rPr lang="de-DE" dirty="0" err="1">
                <a:latin typeface="inherit"/>
              </a:rPr>
              <a:t>the</a:t>
            </a:r>
            <a:r>
              <a:rPr lang="de-DE" dirty="0">
                <a:latin typeface="inherit"/>
              </a:rPr>
              <a:t> </a:t>
            </a:r>
            <a:r>
              <a:rPr lang="de-DE" dirty="0" err="1">
                <a:latin typeface="inherit"/>
              </a:rPr>
              <a:t>types</a:t>
            </a:r>
            <a:r>
              <a:rPr lang="de-DE" dirty="0">
                <a:latin typeface="inherit"/>
              </a:rPr>
              <a:t> </a:t>
            </a:r>
            <a:r>
              <a:rPr lang="de-DE" b="1" dirty="0">
                <a:latin typeface="inherit"/>
              </a:rPr>
              <a:t>instant</a:t>
            </a:r>
            <a:r>
              <a:rPr lang="de-DE" dirty="0">
                <a:latin typeface="inherit"/>
              </a:rPr>
              <a:t> and </a:t>
            </a:r>
            <a:r>
              <a:rPr lang="de-DE" b="1" dirty="0">
                <a:latin typeface="inherit"/>
              </a:rPr>
              <a:t>time</a:t>
            </a:r>
            <a:r>
              <a:rPr lang="de-DE" dirty="0">
                <a:latin typeface="inherit"/>
              </a:rPr>
              <a:t> do not </a:t>
            </a:r>
            <a:r>
              <a:rPr lang="de-DE" dirty="0" err="1">
                <a:latin typeface="inherit"/>
              </a:rPr>
              <a:t>have</a:t>
            </a:r>
            <a:r>
              <a:rPr lang="de-DE" dirty="0">
                <a:latin typeface="inherit"/>
              </a:rPr>
              <a:t> such partial </a:t>
            </a:r>
            <a:r>
              <a:rPr lang="de-DE" dirty="0" err="1">
                <a:latin typeface="inherit"/>
              </a:rPr>
              <a:t>values</a:t>
            </a:r>
            <a:r>
              <a:rPr lang="de-DE" dirty="0">
                <a:latin typeface="inherit"/>
              </a:rPr>
              <a:t> </a:t>
            </a:r>
            <a:r>
              <a:rPr lang="de-DE" dirty="0" err="1">
                <a:latin typeface="inherit"/>
              </a:rPr>
              <a:t>allowed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2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5445D-CD1B-336B-6BC6-444A4498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Pre-Requisites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Code </a:t>
            </a:r>
            <a:r>
              <a:rPr lang="de-DE" dirty="0" err="1"/>
              <a:t>Along</a:t>
            </a:r>
            <a:r>
              <a:rPr lang="de-DE" dirty="0"/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6C08C-EFC3-DE7E-BEA7-3BAB4A7A2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Docker Desktop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https://www.docker.com/products/docker-desktop/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/>
              <a:t>Image </a:t>
            </a:r>
          </a:p>
          <a:p>
            <a:pPr marL="457200" lvl="1" indent="0">
              <a:buNone/>
            </a:pP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pull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hapi:latest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>
                <a:ea typeface="Source Sans Pro" panose="020B0503030403020204" pitchFamily="34" charset="0"/>
                <a:cs typeface="Verdana" panose="020B0604030504040204" pitchFamily="34" charset="0"/>
              </a:rPr>
              <a:t>Github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https://github.com/advancedconcepts/Omnis-FHIR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5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2B978-62D8-5569-8F5C-1CEA77DF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Polymorphic</a:t>
            </a:r>
            <a:r>
              <a:rPr lang="de-DE" dirty="0"/>
              <a:t> Elements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4CEC1B-4FCE-BB47-1D1C-F87643478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hold different </a:t>
            </a:r>
            <a:r>
              <a:rPr lang="de-DE" dirty="0" err="1"/>
              <a:t>types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elementname</a:t>
            </a:r>
            <a:r>
              <a:rPr lang="de-DE" dirty="0"/>
              <a:t>[x] : [x] </a:t>
            </a:r>
            <a:r>
              <a:rPr lang="de-DE" dirty="0" err="1"/>
              <a:t>replaced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concrete</a:t>
            </a:r>
            <a:r>
              <a:rPr lang="de-DE" dirty="0"/>
              <a:t> type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both</a:t>
            </a:r>
            <a:r>
              <a:rPr lang="de-DE" dirty="0"/>
              <a:t> in XML, </a:t>
            </a:r>
            <a:r>
              <a:rPr lang="de-DE" dirty="0" err="1"/>
              <a:t>as</a:t>
            </a:r>
            <a:r>
              <a:rPr lang="de-DE" dirty="0"/>
              <a:t> in JSON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2246A-7C3C-BE62-E199-D9A71A46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79" y="2794635"/>
            <a:ext cx="9683242" cy="9955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2CF3904-2A7A-4276-A9B1-27B8F629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82" y="5169883"/>
            <a:ext cx="5820156" cy="3148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394D58-0DA4-63B4-D7B5-7FF76EAA4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82" y="4617402"/>
            <a:ext cx="5113909" cy="2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65436-CC9B-C7A5-0919-051E32CF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Resource</a:t>
            </a:r>
            <a:r>
              <a:rPr lang="de-DE" dirty="0"/>
              <a:t> Identity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59353B8-9345-2B4F-13F1-6F7DA311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344266"/>
          </a:xfrm>
        </p:spPr>
        <p:txBody>
          <a:bodyPr/>
          <a:lstStyle/>
          <a:p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Type: </a:t>
            </a:r>
            <a:r>
              <a:rPr lang="de-DE" b="1" dirty="0" err="1"/>
              <a:t>id</a:t>
            </a:r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r>
              <a:rPr lang="de-DE" dirty="0" err="1"/>
              <a:t>Complete</a:t>
            </a:r>
            <a:r>
              <a:rPr lang="de-DE" dirty="0"/>
              <a:t> URI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/>
              <a:t>                       </a:t>
            </a:r>
            <a:r>
              <a:rPr lang="de-DE" dirty="0" err="1"/>
              <a:t>endpoint</a:t>
            </a:r>
            <a:r>
              <a:rPr lang="de-DE" dirty="0"/>
              <a:t>    </a:t>
            </a:r>
            <a:r>
              <a:rPr lang="de-DE" dirty="0" err="1"/>
              <a:t>resource</a:t>
            </a:r>
            <a:r>
              <a:rPr lang="de-DE" dirty="0"/>
              <a:t> type  [</a:t>
            </a:r>
            <a:r>
              <a:rPr lang="de-DE" dirty="0" err="1"/>
              <a:t>logical</a:t>
            </a:r>
            <a:r>
              <a:rPr lang="de-DE" dirty="0"/>
              <a:t>] </a:t>
            </a:r>
            <a:r>
              <a:rPr lang="de-DE" b="1" dirty="0" err="1"/>
              <a:t>id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Other </a:t>
            </a:r>
            <a:r>
              <a:rPr lang="de-DE" dirty="0" err="1"/>
              <a:t>Identifiers</a:t>
            </a:r>
            <a:r>
              <a:rPr lang="de-DE" dirty="0"/>
              <a:t> …</a:t>
            </a:r>
          </a:p>
        </p:txBody>
      </p:sp>
      <p:pic>
        <p:nvPicPr>
          <p:cNvPr id="16" name="Inhaltsplatzhalter 7">
            <a:extLst>
              <a:ext uri="{FF2B5EF4-FFF2-40B4-BE49-F238E27FC236}">
                <a16:creationId xmlns:a16="http://schemas.microsoft.com/office/drawing/2014/main" id="{002B48AF-B9E2-0BEB-D2F6-BF180C75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343323"/>
            <a:ext cx="8839200" cy="787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F4D02E-A17C-9D80-F208-6817D70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5" y="3822092"/>
            <a:ext cx="7340600" cy="1193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7B08FA-4A4F-3C30-9DE6-8C6A8776EF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6005345"/>
            <a:ext cx="7772400" cy="2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5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67FDE-F10A-3456-6C74-9177EB3B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Linking Resources / References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5510CE-9479-45F6-C161-D48636EC1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3ED545-730C-8AE1-6B70-A182F872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06563"/>
            <a:ext cx="11538204" cy="40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7225C5-6453-06A9-35CC-F495CBE3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Literal References (via URLs)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3A0AAA-81D3-BE93-08F4-ABB9FED7CD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Relative URL (Service Base URL)                          Internal Fragment </a:t>
            </a:r>
            <a:r>
              <a:rPr lang="de-DE" dirty="0" err="1"/>
              <a:t>Ref</a:t>
            </a:r>
            <a:br>
              <a:rPr lang="de-DE" dirty="0"/>
            </a:br>
            <a:r>
              <a:rPr lang="de-DE" dirty="0"/>
              <a:t>                                                                                 (</a:t>
            </a:r>
            <a:r>
              <a:rPr lang="de-DE" dirty="0" err="1"/>
              <a:t>contained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br>
              <a:rPr lang="de-DE" dirty="0"/>
            </a:br>
            <a:r>
              <a:rPr lang="de-DE" dirty="0"/>
              <a:t>Absolute URL                    </a:t>
            </a:r>
          </a:p>
          <a:p>
            <a:pPr marL="457200" lvl="1" indent="0"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6DE7E11-1615-1FEE-B63A-7DDF3A316DA5}"/>
              </a:ext>
            </a:extLst>
          </p:cNvPr>
          <p:cNvGrpSpPr/>
          <p:nvPr/>
        </p:nvGrpSpPr>
        <p:grpSpPr>
          <a:xfrm>
            <a:off x="8301297" y="2632364"/>
            <a:ext cx="2965450" cy="3683000"/>
            <a:chOff x="8301297" y="2632364"/>
            <a:chExt cx="2965450" cy="3683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82BCB91-F3D6-717F-F256-73FEF79B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1297" y="2632364"/>
              <a:ext cx="2965450" cy="368300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95C1D87-28EF-87C2-FE40-B19E5915AC40}"/>
                </a:ext>
              </a:extLst>
            </p:cNvPr>
            <p:cNvSpPr/>
            <p:nvPr/>
          </p:nvSpPr>
          <p:spPr>
            <a:xfrm>
              <a:off x="8783784" y="3509815"/>
              <a:ext cx="1034473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6070268-DE1A-AB70-6A69-4776CD033789}"/>
                </a:ext>
              </a:extLst>
            </p:cNvPr>
            <p:cNvSpPr/>
            <p:nvPr/>
          </p:nvSpPr>
          <p:spPr>
            <a:xfrm>
              <a:off x="8913093" y="5403269"/>
              <a:ext cx="1459345" cy="1870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3EAC59B5-6446-D546-37DB-E72E6E7FF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70" y="4412669"/>
            <a:ext cx="7556500" cy="990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71A24A-EE0C-F7BE-1EA7-BEA118436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83" y="2264134"/>
            <a:ext cx="4889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26DB6-98BD-9803-BD9C-B21DF599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420AB-D7BF-C0D3-2A0C-8C74B196E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20% not </a:t>
            </a:r>
            <a:r>
              <a:rPr lang="de-DE" dirty="0" err="1"/>
              <a:t>reflected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Description</a:t>
            </a:r>
          </a:p>
          <a:p>
            <a:r>
              <a:rPr lang="de-DE" dirty="0"/>
              <a:t>Small extra </a:t>
            </a:r>
            <a:r>
              <a:rPr lang="de-DE" dirty="0" err="1"/>
              <a:t>bits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57200" lvl="1" indent="0">
              <a:buNone/>
            </a:pP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country</a:t>
            </a:r>
            <a:r>
              <a:rPr lang="de-DE" dirty="0"/>
              <a:t> 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/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extension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[{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http://hl7.org/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fhir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StructureDefinition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patient-birthPlace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"Paris"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country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"Frankreich"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url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http://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fhir.ch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ig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-core/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StructureDefinition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/ch-core-patient-ech-11-placeoforigin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valueAddress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city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"Köniz"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state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"BE"</a:t>
            </a:r>
            <a:r>
              <a:rPr lang="de-CH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de-CH" sz="1800" dirty="0">
              <a:solidFill>
                <a:srgbClr val="9933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2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2BBDB-10FA-6502-41A9-CB416EA6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Profiles</a:t>
            </a:r>
            <a:r>
              <a:rPr lang="de-DE" dirty="0"/>
              <a:t> and Implementation Guides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74C486-9B49-A905-C793-539BE36745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52347" cy="4202638"/>
          </a:xfrm>
        </p:spPr>
        <p:txBody>
          <a:bodyPr/>
          <a:lstStyle/>
          <a:p>
            <a:r>
              <a:rPr lang="de-DE" dirty="0"/>
              <a:t>FHIR </a:t>
            </a:r>
            <a:r>
              <a:rPr lang="de-DE" dirty="0" err="1"/>
              <a:t>Resource</a:t>
            </a:r>
            <a:r>
              <a:rPr lang="de-DE" dirty="0"/>
              <a:t>/</a:t>
            </a:r>
            <a:r>
              <a:rPr lang="de-DE" dirty="0" err="1"/>
              <a:t>Datatype</a:t>
            </a:r>
            <a:r>
              <a:rPr lang="de-DE" dirty="0"/>
              <a:t> + </a:t>
            </a:r>
            <a:r>
              <a:rPr lang="de-DE" b="1" dirty="0" err="1"/>
              <a:t>Extensions</a:t>
            </a:r>
            <a:r>
              <a:rPr lang="de-DE" dirty="0"/>
              <a:t> + </a:t>
            </a:r>
            <a:r>
              <a:rPr lang="de-DE" b="1" dirty="0" err="1"/>
              <a:t>Constraints</a:t>
            </a:r>
            <a:endParaRPr lang="de-DE" b="1" dirty="0"/>
          </a:p>
          <a:p>
            <a:pPr marL="457200" lvl="1" indent="0">
              <a:buNone/>
            </a:pPr>
            <a:r>
              <a:rPr lang="de-DE" dirty="0"/>
              <a:t>= </a:t>
            </a:r>
            <a:r>
              <a:rPr lang="de-DE" b="1" dirty="0"/>
              <a:t>Profile</a:t>
            </a:r>
          </a:p>
          <a:p>
            <a:pPr marL="0" indent="0">
              <a:buNone/>
            </a:pP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resourceType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"Patient"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id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993300"/>
                </a:solidFill>
                <a:effectLst/>
                <a:latin typeface="Helvetica" pitchFamily="2" charset="0"/>
              </a:rPr>
              <a:t>FranzMuster</a:t>
            </a:r>
            <a:r>
              <a:rPr lang="de-CH" sz="18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 err="1">
                <a:solidFill>
                  <a:srgbClr val="000096"/>
                </a:solidFill>
                <a:effectLst/>
                <a:latin typeface="Helvetica" pitchFamily="2" charset="0"/>
              </a:rPr>
              <a:t>meta</a:t>
            </a:r>
            <a:r>
              <a:rPr lang="de-CH" sz="1800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{</a:t>
            </a:r>
            <a:b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 err="1">
                <a:solidFill>
                  <a:srgbClr val="000096"/>
                </a:solidFill>
                <a:effectLst/>
                <a:latin typeface="Helvetica" pitchFamily="2" charset="0"/>
              </a:rPr>
              <a:t>profile</a:t>
            </a:r>
            <a:r>
              <a:rPr lang="de-CH" sz="1800" b="1" dirty="0">
                <a:solidFill>
                  <a:srgbClr val="000096"/>
                </a:solidFill>
                <a:effectLst/>
                <a:latin typeface="Helvetica" pitchFamily="2" charset="0"/>
              </a:rPr>
              <a:t>"</a:t>
            </a:r>
            <a: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b="1" dirty="0">
                <a:solidFill>
                  <a:srgbClr val="640032"/>
                </a:solidFill>
                <a:effectLst/>
                <a:latin typeface="Helvetica" pitchFamily="2" charset="0"/>
              </a:rPr>
              <a:t>:</a:t>
            </a:r>
            <a: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[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"http://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fhir.ch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ig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-core/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StructureDefinition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/</a:t>
            </a:r>
            <a:r>
              <a:rPr lang="de-CH" sz="18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ch</a:t>
            </a:r>
            <a:r>
              <a:rPr lang="de-CH" sz="1800" b="1" dirty="0">
                <a:solidFill>
                  <a:srgbClr val="993300"/>
                </a:solidFill>
                <a:effectLst/>
                <a:latin typeface="Helvetica" pitchFamily="2" charset="0"/>
              </a:rPr>
              <a:t>-core-patient"</a:t>
            </a:r>
            <a:r>
              <a:rPr lang="de-CH" sz="1800" b="1" dirty="0">
                <a:solidFill>
                  <a:srgbClr val="282828"/>
                </a:solidFill>
                <a:effectLst/>
                <a:latin typeface="Helvetica" pitchFamily="2" charset="0"/>
              </a:rPr>
              <a:t>]</a:t>
            </a:r>
            <a:br>
              <a:rPr lang="de-CH" sz="1800" b="1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de-CH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de-CH" sz="1800" dirty="0">
                <a:solidFill>
                  <a:srgbClr val="282828"/>
                </a:solidFill>
                <a:effectLst/>
                <a:latin typeface="Helvetica" pitchFamily="2" charset="0"/>
              </a:rPr>
              <a:t>}</a:t>
            </a:r>
            <a:r>
              <a:rPr lang="de-CH" sz="1800" dirty="0">
                <a:solidFill>
                  <a:srgbClr val="640032"/>
                </a:solidFill>
                <a:effectLst/>
                <a:latin typeface="Helvetica" pitchFamily="2" charset="0"/>
              </a:rPr>
              <a:t>,</a:t>
            </a:r>
            <a:br>
              <a:rPr lang="de-DE" sz="1800" dirty="0"/>
            </a:br>
            <a:endParaRPr lang="de-DE" sz="1800" dirty="0"/>
          </a:p>
          <a:p>
            <a:r>
              <a:rPr lang="de-DE" dirty="0"/>
              <a:t>Implementation Guide</a:t>
            </a:r>
          </a:p>
          <a:p>
            <a:pPr lvl="1"/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a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/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538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BE-AB9A-B4F3-DC4F-0D91C3D5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Searching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D20005-10F6-671D-50AA-1026217B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Standard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GET </a:t>
            </a:r>
            <a:r>
              <a:rPr lang="de-DE" dirty="0" err="1"/>
              <a:t>with</a:t>
            </a:r>
            <a:r>
              <a:rPr lang="de-DE" dirty="0"/>
              <a:t> Query </a:t>
            </a:r>
            <a:br>
              <a:rPr lang="de-DE" dirty="0"/>
            </a:br>
            <a:r>
              <a:rPr lang="de-DE" dirty="0" err="1"/>
              <a:t>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POST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Privacy </a:t>
            </a:r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GET in Logs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F951B4-BA58-E1C3-90B1-71646C6F9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83127"/>
            <a:ext cx="5895607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DB5E8D-EFB5-150D-4C4A-1516C4A28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99694"/>
            <a:ext cx="577596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7D8028-FD20-6A3A-3364-419E322C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8A61CF-D782-7FAE-0017-F91D4EB3B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Authentication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Web oAuth2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Authorization</a:t>
            </a:r>
            <a:r>
              <a:rPr lang="de-DE" dirty="0"/>
              <a:t>/Access Control </a:t>
            </a:r>
            <a:r>
              <a:rPr lang="de-DE" dirty="0" err="1"/>
              <a:t>with</a:t>
            </a:r>
            <a:r>
              <a:rPr lang="de-DE" dirty="0"/>
              <a:t> Security Labels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Audit Log</a:t>
            </a:r>
          </a:p>
          <a:p>
            <a:endParaRPr lang="de-DE" dirty="0"/>
          </a:p>
          <a:p>
            <a:r>
              <a:rPr lang="de-DE" dirty="0"/>
              <a:t>Extensive Details at </a:t>
            </a:r>
            <a:r>
              <a:rPr lang="de-DE" dirty="0">
                <a:hlinkClick r:id="rId2"/>
              </a:rPr>
              <a:t>https://www.hl7.org/fhir/security.html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36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Servers: Public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FC221B-59A7-0A40-33F3-C4136913F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02" y="1700097"/>
            <a:ext cx="11094596" cy="46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4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at </a:t>
            </a:r>
            <a:r>
              <a:rPr lang="de-DE" dirty="0">
                <a:hlinkClick r:id="rId2"/>
              </a:rPr>
              <a:t>https://confluence.hl7.org/display/FHIR/Public+Test+Servers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eg</a:t>
            </a:r>
            <a:r>
              <a:rPr lang="de-DE" dirty="0"/>
              <a:t> Authentication </a:t>
            </a:r>
            <a:r>
              <a:rPr lang="de-DE" dirty="0" err="1"/>
              <a:t>through</a:t>
            </a:r>
            <a:r>
              <a:rPr lang="de-DE" dirty="0"/>
              <a:t> Smart on FHIR</a:t>
            </a:r>
            <a:br>
              <a:rPr lang="de-DE" dirty="0"/>
            </a:br>
            <a:endParaRPr lang="de-DE" dirty="0"/>
          </a:p>
          <a:p>
            <a:r>
              <a:rPr lang="de-DE" dirty="0">
                <a:hlinkClick r:id="rId3"/>
              </a:rPr>
              <a:t>https://server.fire.ly/r4</a:t>
            </a:r>
            <a:r>
              <a:rPr lang="de-DE" dirty="0"/>
              <a:t> (/r5 </a:t>
            </a:r>
            <a:r>
              <a:rPr lang="de-DE" dirty="0" err="1"/>
              <a:t>etc</a:t>
            </a:r>
            <a:r>
              <a:rPr lang="de-DE" dirty="0"/>
              <a:t> ...)</a:t>
            </a:r>
            <a:br>
              <a:rPr lang="de-DE" dirty="0"/>
            </a:br>
            <a:endParaRPr lang="de-DE" dirty="0"/>
          </a:p>
          <a:p>
            <a:r>
              <a:rPr lang="de-CH" b="0" i="0" u="none" strike="noStrike" dirty="0">
                <a:solidFill>
                  <a:srgbClr val="0052CC"/>
                </a:solidFill>
                <a:effectLst/>
                <a:latin typeface="-apple-system"/>
                <a:hlinkClick r:id="rId4"/>
              </a:rPr>
              <a:t>http://hapi.fhir.org</a:t>
            </a:r>
            <a:r>
              <a:rPr lang="de-CH" dirty="0">
                <a:solidFill>
                  <a:srgbClr val="0052CC"/>
                </a:solidFill>
                <a:latin typeface="-apple-system"/>
              </a:rPr>
              <a:t> </a:t>
            </a:r>
            <a:r>
              <a:rPr lang="de-DE" dirty="0"/>
              <a:t>(Web UI)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16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93AB6-65D0-BBD7-771D-A6D4716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sz="4700"/>
              <a:t>About Me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789A2-CE7D-0EFE-D9F7-B7C6D89E9D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200"/>
              <a:t>Stefan Csomor </a:t>
            </a:r>
            <a:r>
              <a:rPr lang="de-DE" sz="2200" err="1"/>
              <a:t>csomor@advanced.ch</a:t>
            </a:r>
            <a:endParaRPr lang="de-DE" sz="2200"/>
          </a:p>
          <a:p>
            <a:pPr>
              <a:spcAft>
                <a:spcPts val="600"/>
              </a:spcAft>
            </a:pPr>
            <a:r>
              <a:rPr lang="de-DE" sz="2200" err="1"/>
              <a:t>Using</a:t>
            </a:r>
            <a:r>
              <a:rPr lang="de-DE" sz="2200"/>
              <a:t> </a:t>
            </a:r>
            <a:r>
              <a:rPr lang="de-DE" sz="2200" err="1"/>
              <a:t>Omnis</a:t>
            </a:r>
            <a:r>
              <a:rPr lang="de-DE" sz="2200"/>
              <a:t> </a:t>
            </a:r>
            <a:r>
              <a:rPr lang="de-DE" sz="2200" err="1"/>
              <a:t>since</a:t>
            </a:r>
            <a:r>
              <a:rPr lang="de-DE" sz="2200"/>
              <a:t> 1986</a:t>
            </a:r>
          </a:p>
          <a:p>
            <a:pPr>
              <a:spcAft>
                <a:spcPts val="600"/>
              </a:spcAft>
            </a:pPr>
            <a:r>
              <a:rPr lang="de-DE" sz="2200"/>
              <a:t>Medical </a:t>
            </a:r>
            <a:r>
              <a:rPr lang="de-DE" sz="2200" err="1"/>
              <a:t>Doctor</a:t>
            </a:r>
            <a:r>
              <a:rPr lang="de-DE" sz="2200"/>
              <a:t> &amp; Ba CS</a:t>
            </a:r>
          </a:p>
          <a:p>
            <a:pPr>
              <a:spcAft>
                <a:spcPts val="600"/>
              </a:spcAft>
            </a:pPr>
            <a:r>
              <a:rPr lang="de-DE" sz="2200" err="1"/>
              <a:t>Snomed</a:t>
            </a:r>
            <a:r>
              <a:rPr lang="de-DE" sz="2200"/>
              <a:t> &amp; FHIR</a:t>
            </a:r>
          </a:p>
          <a:p>
            <a:pPr>
              <a:spcAft>
                <a:spcPts val="600"/>
              </a:spcAft>
            </a:pPr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97695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780E-BEB5-2584-433F-3F7EBCD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16087-134D-F46B-D927-931AF05F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https://github.com/hapifhir/hapi-fhir-jpaserver-starter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hlinkClick r:id="rId3"/>
              </a:rPr>
              <a:t>https://hub.docker.com/r/hapiproject/hapi</a:t>
            </a:r>
            <a:endParaRPr lang="de-DE" dirty="0"/>
          </a:p>
          <a:p>
            <a:endParaRPr lang="de-DE" dirty="0"/>
          </a:p>
          <a:p>
            <a:pPr marL="457200" lvl="1" indent="0">
              <a:buNone/>
            </a:pP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pull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hapi:latest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run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-p 8080:8080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hapiproject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hapi:latest</a:t>
            </a: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http://localhost:8080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now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at </a:t>
            </a:r>
            <a:r>
              <a:rPr lang="de-CH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</a:t>
            </a:r>
            <a: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4.0.1)</a:t>
            </a:r>
            <a:br>
              <a:rPr lang="de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https://github.com/ahdis/matchbox</a:t>
            </a:r>
            <a:b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sophisticated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testing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infrastructure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profiles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de-DE" dirty="0">
                <a:ea typeface="Verdana" panose="020B0604030504040204" pitchFamily="34" charset="0"/>
                <a:cs typeface="Verdana" panose="020B0604030504040204" pitchFamily="34" charset="0"/>
              </a:rPr>
              <a:t> on HAPI </a:t>
            </a:r>
          </a:p>
        </p:txBody>
      </p:sp>
    </p:spTree>
    <p:extLst>
      <p:ext uri="{BB962C8B-B14F-4D97-AF65-F5344CB8AC3E}">
        <p14:creationId xmlns:p14="http://schemas.microsoft.com/office/powerpoint/2010/main" val="1569536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FD908-6B18-FAC8-D396-5103376A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International Patient 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3D5C7-C533-B5A5-CB3C-9BD588BB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32941"/>
            <a:ext cx="11430000" cy="2915396"/>
          </a:xfrm>
        </p:spPr>
        <p:txBody>
          <a:bodyPr/>
          <a:lstStyle/>
          <a:p>
            <a:pPr algn="ctr"/>
            <a:r>
              <a:rPr lang="de-DE" dirty="0">
                <a:hlinkClick r:id="rId2"/>
              </a:rPr>
              <a:t>https://hl7.org/fhir/uv/ips/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1028" name="Picture 4" descr="Figure 2: The IPS composition">
            <a:extLst>
              <a:ext uri="{FF2B5EF4-FFF2-40B4-BE49-F238E27FC236}">
                <a16:creationId xmlns:a16="http://schemas.microsoft.com/office/drawing/2014/main" id="{8AA9EA83-FBB0-8788-0A53-99F4295E8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955" y="2100580"/>
            <a:ext cx="804526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7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Omnis</a:t>
            </a:r>
            <a:r>
              <a:rPr lang="de-DE" dirty="0"/>
              <a:t> on FHIR®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423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C59F4-4D2D-927F-24B5-FE8C708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Real World </a:t>
            </a:r>
            <a:r>
              <a:rPr lang="de-DE" dirty="0" err="1"/>
              <a:t>Usage</a:t>
            </a:r>
            <a:endParaRPr lang="de-DE" baseline="30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C0C41-454B-F35D-1D09-D63EBD38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Until</a:t>
            </a:r>
            <a:r>
              <a:rPr lang="de-DE" dirty="0"/>
              <a:t> 2020 First </a:t>
            </a:r>
            <a:r>
              <a:rPr lang="de-DE" dirty="0" err="1"/>
              <a:t>only</a:t>
            </a:r>
            <a:r>
              <a:rPr lang="de-DE" dirty="0"/>
              <a:t> personal </a:t>
            </a:r>
            <a:r>
              <a:rPr lang="de-DE" dirty="0" err="1"/>
              <a:t>interest</a:t>
            </a:r>
            <a:r>
              <a:rPr lang="de-DE" dirty="0"/>
              <a:t> </a:t>
            </a:r>
          </a:p>
          <a:p>
            <a:pPr marL="457200" lvl="1" indent="0">
              <a:buNone/>
            </a:pPr>
            <a:r>
              <a:rPr lang="de-DE" dirty="0">
                <a:hlinkClick r:id="rId2"/>
              </a:rPr>
              <a:t>https://github.com/advancedconcepts/Omnis-FHIR</a:t>
            </a:r>
            <a:br>
              <a:rPr lang="de-DE" dirty="0"/>
            </a:br>
            <a:endParaRPr lang="de-DE" dirty="0"/>
          </a:p>
          <a:p>
            <a:r>
              <a:rPr lang="de-DE" dirty="0"/>
              <a:t>2021 Swiss Covid-19 </a:t>
            </a:r>
            <a:r>
              <a:rPr lang="de-DE" dirty="0" err="1"/>
              <a:t>Vaccination</a:t>
            </a:r>
            <a:r>
              <a:rPr lang="de-DE" dirty="0"/>
              <a:t> Portal </a:t>
            </a:r>
            <a:r>
              <a:rPr lang="de-DE" dirty="0" err="1"/>
              <a:t>offers</a:t>
            </a:r>
            <a:r>
              <a:rPr lang="de-DE" dirty="0"/>
              <a:t> FHIR API</a:t>
            </a:r>
          </a:p>
          <a:p>
            <a:pPr marL="457200" lvl="1" indent="0">
              <a:buNone/>
            </a:pPr>
            <a:r>
              <a:rPr lang="de-DE" dirty="0"/>
              <a:t>(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incorrectly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addresses</a:t>
            </a:r>
            <a:r>
              <a:rPr lang="de-DE" dirty="0"/>
              <a:t>!)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Since</a:t>
            </a:r>
            <a:r>
              <a:rPr lang="de-DE" dirty="0"/>
              <a:t> 2023 </a:t>
            </a:r>
            <a:r>
              <a:rPr lang="de-DE" dirty="0" err="1"/>
              <a:t>connecting</a:t>
            </a:r>
            <a:r>
              <a:rPr lang="de-DE" dirty="0"/>
              <a:t> own Practice Information System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Electronic Patient </a:t>
            </a:r>
            <a:r>
              <a:rPr lang="de-DE" dirty="0" err="1"/>
              <a:t>Record</a:t>
            </a:r>
            <a:r>
              <a:rPr lang="de-DE" dirty="0"/>
              <a:t> Domains </a:t>
            </a:r>
            <a:r>
              <a:rPr lang="de-DE" dirty="0" err="1"/>
              <a:t>using</a:t>
            </a:r>
            <a:r>
              <a:rPr lang="de-DE" dirty="0"/>
              <a:t> FHIR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82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67A22-61FD-64D9-453A-116449E6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Supporting</a:t>
            </a:r>
            <a:r>
              <a:rPr lang="de-DE" dirty="0"/>
              <a:t> Classes in </a:t>
            </a:r>
            <a:r>
              <a:rPr lang="de-DE" dirty="0" err="1"/>
              <a:t>fhir.lbs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F4AF4-DF7A-30F9-B565-A88344F616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4350420"/>
          </a:xfrm>
        </p:spPr>
        <p:txBody>
          <a:bodyPr/>
          <a:lstStyle/>
          <a:p>
            <a:r>
              <a:rPr lang="de-DE" b="1" dirty="0" err="1"/>
              <a:t>oFHIRContext</a:t>
            </a:r>
            <a:br>
              <a:rPr lang="de-DE" dirty="0"/>
            </a:br>
            <a:r>
              <a:rPr lang="de-DE" dirty="0"/>
              <a:t>(Holding </a:t>
            </a:r>
            <a:r>
              <a:rPr lang="de-DE" dirty="0" err="1"/>
              <a:t>concrete</a:t>
            </a:r>
            <a:r>
              <a:rPr lang="de-DE" dirty="0"/>
              <a:t> FHIR Version, </a:t>
            </a:r>
            <a:r>
              <a:rPr lang="de-DE" dirty="0" err="1"/>
              <a:t>convenience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oFHIRClientEndpoint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(REST Client)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oFHIRBridge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(Translation ‚native‘ ↔ FHIR </a:t>
            </a:r>
            <a:r>
              <a:rPr lang="de-DE" dirty="0" err="1"/>
              <a:t>representation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oFHIRServerEndpoint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(REST Server) not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within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scope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presentation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93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43683-ECB0-D80E-CC3F-85954848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Code </a:t>
            </a:r>
            <a:r>
              <a:rPr lang="de-DE" dirty="0" err="1"/>
              <a:t>for</a:t>
            </a:r>
            <a:r>
              <a:rPr lang="de-DE" dirty="0"/>
              <a:t> FHIR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685710-2A87-29EC-B16E-6615DB9B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fhir_tools.lbs</a:t>
            </a:r>
            <a:r>
              <a:rPr lang="de-DE" b="1" dirty="0"/>
              <a:t>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fhir_xx.lbs</a:t>
            </a:r>
            <a:r>
              <a:rPr lang="de-DE" dirty="0"/>
              <a:t>  </a:t>
            </a:r>
            <a:r>
              <a:rPr lang="de-DE" dirty="0" err="1"/>
              <a:t>from</a:t>
            </a:r>
            <a:r>
              <a:rPr lang="de-DE" dirty="0"/>
              <a:t> JSON </a:t>
            </a:r>
            <a:br>
              <a:rPr lang="de-DE" dirty="0"/>
            </a:br>
            <a:r>
              <a:rPr lang="de-DE" dirty="0"/>
              <a:t>FHIR Definition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release</a:t>
            </a:r>
          </a:p>
          <a:p>
            <a:endParaRPr lang="de-DE" dirty="0"/>
          </a:p>
          <a:p>
            <a:r>
              <a:rPr lang="de-DE" dirty="0" err="1"/>
              <a:t>Pre-Generated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STU3, R4, R5</a:t>
            </a:r>
          </a:p>
          <a:p>
            <a:endParaRPr lang="de-DE" dirty="0"/>
          </a:p>
          <a:p>
            <a:r>
              <a:rPr lang="de-DE" dirty="0"/>
              <a:t>Includes ‚native‘ </a:t>
            </a:r>
            <a:r>
              <a:rPr lang="de-DE" dirty="0" err="1"/>
              <a:t>Documentation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 err="1"/>
              <a:t>Rebuild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modified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8DB929-B81D-F9CF-C5E1-BC1E9FB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64" y="733425"/>
            <a:ext cx="2006600" cy="1092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8F577AF-150A-5566-4109-9E9AA839BC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14" y="1793674"/>
            <a:ext cx="3651250" cy="2965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BBF4EC-E71A-B869-0C20-AA31101E6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7" y="4516747"/>
            <a:ext cx="11087227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7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</a:t>
            </a:r>
            <a:r>
              <a:rPr lang="de-DE" dirty="0"/>
              <a:t> FHIR Type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Many Simple/primitive </a:t>
            </a:r>
            <a:r>
              <a:rPr lang="de-DE" dirty="0" err="1"/>
              <a:t>Types</a:t>
            </a:r>
            <a:endParaRPr lang="de-DE" dirty="0"/>
          </a:p>
          <a:p>
            <a:pPr lvl="1"/>
            <a:r>
              <a:rPr lang="de-DE" dirty="0"/>
              <a:t>As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native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BEC4806-54E0-7FD5-371A-A4B3144C6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45384"/>
              </p:ext>
            </p:extLst>
          </p:nvPr>
        </p:nvGraphicFramePr>
        <p:xfrm>
          <a:off x="2032000" y="2652996"/>
          <a:ext cx="81280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436674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77640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FHIR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Omnis</a:t>
                      </a:r>
                      <a:r>
                        <a:rPr lang="de-DE" dirty="0"/>
                        <a:t>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51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instant,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kDate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kTime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13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date, </a:t>
                      </a:r>
                      <a:r>
                        <a:rPr lang="de-DE" dirty="0" err="1"/>
                        <a:t>datetime</a:t>
                      </a:r>
                      <a:r>
                        <a:rPr lang="de-DE" dirty="0"/>
                        <a:t> (</a:t>
                      </a:r>
                      <a:r>
                        <a:rPr lang="de-DE" i="1" dirty="0"/>
                        <a:t>partial </a:t>
                      </a:r>
                      <a:r>
                        <a:rPr lang="de-DE" i="1" dirty="0" err="1"/>
                        <a:t>dates</a:t>
                      </a:r>
                      <a:r>
                        <a:rPr lang="de-DE" i="1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kCharacter</a:t>
                      </a:r>
                      <a:r>
                        <a:rPr lang="de-DE" dirty="0"/>
                        <a:t>, $</a:t>
                      </a:r>
                      <a:r>
                        <a:rPr lang="de-DE" dirty="0" err="1"/>
                        <a:t>assign</a:t>
                      </a:r>
                      <a:r>
                        <a:rPr lang="de-DE" dirty="0"/>
                        <a:t> “polymorph“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base64binary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kBinary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54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integer, </a:t>
                      </a:r>
                      <a:r>
                        <a:rPr lang="de-DE" dirty="0" err="1"/>
                        <a:t>unsignedInt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positiveInt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kInteger</a:t>
                      </a:r>
                      <a:r>
                        <a:rPr lang="de-DE" dirty="0"/>
                        <a:t>/k32bitint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03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kInteger</a:t>
                      </a:r>
                      <a:r>
                        <a:rPr lang="de-DE" dirty="0"/>
                        <a:t>/k64bitint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1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decimal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kNumber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kFloatdp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5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uri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oid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uuid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canonical</a:t>
                      </a:r>
                      <a:r>
                        <a:rPr lang="de-DE" dirty="0"/>
                        <a:t>, code, </a:t>
                      </a:r>
                      <a:r>
                        <a:rPr lang="de-DE" dirty="0" err="1"/>
                        <a:t>markdown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xhtml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id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kCharacter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53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550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92F35-4B5B-8B1F-B099-61FAFB22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Omnis</a:t>
            </a:r>
            <a:r>
              <a:rPr lang="de-DE" dirty="0"/>
              <a:t> FHIR Type System (</a:t>
            </a:r>
            <a:r>
              <a:rPr lang="de-DE" dirty="0" err="1"/>
              <a:t>cont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8617D-9F2A-09CA-9BA2-E27962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Modelled</a:t>
            </a:r>
            <a:r>
              <a:rPr lang="de-DE" dirty="0"/>
              <a:t> after FHIR Standard -&gt; </a:t>
            </a:r>
            <a:r>
              <a:rPr lang="de-DE" dirty="0" err="1"/>
              <a:t>oFHIRBaseElement</a:t>
            </a:r>
            <a:r>
              <a:rPr lang="de-DE" dirty="0"/>
              <a:t> in FHIR.LBS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all (</a:t>
            </a:r>
            <a:r>
              <a:rPr lang="de-DE" dirty="0" err="1"/>
              <a:t>including</a:t>
            </a:r>
            <a:r>
              <a:rPr lang="de-DE" dirty="0"/>
              <a:t> simple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FHIR Name </a:t>
            </a:r>
            <a:r>
              <a:rPr lang="de-DE" dirty="0" err="1"/>
              <a:t>kept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casing</a:t>
            </a:r>
            <a:r>
              <a:rPr lang="de-DE" dirty="0"/>
              <a:t>), </a:t>
            </a:r>
            <a:r>
              <a:rPr lang="de-DE" dirty="0" err="1"/>
              <a:t>prefixed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‚</a:t>
            </a:r>
            <a:r>
              <a:rPr lang="de-DE" dirty="0" err="1"/>
              <a:t>o‘</a:t>
            </a:r>
            <a:endParaRPr lang="de-DE" dirty="0"/>
          </a:p>
          <a:p>
            <a:pPr lvl="2"/>
            <a:r>
              <a:rPr lang="de-DE" dirty="0"/>
              <a:t>Patient -&gt; </a:t>
            </a:r>
            <a:r>
              <a:rPr lang="de-DE" dirty="0" err="1"/>
              <a:t>oPatient</a:t>
            </a:r>
            <a:r>
              <a:rPr lang="de-DE" dirty="0"/>
              <a:t>, </a:t>
            </a:r>
            <a:r>
              <a:rPr lang="de-DE" dirty="0" err="1"/>
              <a:t>boolean</a:t>
            </a:r>
            <a:r>
              <a:rPr lang="de-DE" dirty="0"/>
              <a:t> -&gt; </a:t>
            </a:r>
            <a:r>
              <a:rPr lang="de-DE" dirty="0" err="1"/>
              <a:t>oboolean</a:t>
            </a:r>
            <a:endParaRPr lang="de-DE" dirty="0"/>
          </a:p>
          <a:p>
            <a:pPr lvl="1"/>
            <a:r>
              <a:rPr lang="de-DE" dirty="0" err="1"/>
              <a:t>Object</a:t>
            </a:r>
            <a:r>
              <a:rPr lang="de-DE" dirty="0"/>
              <a:t> References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throughout</a:t>
            </a:r>
            <a:endParaRPr lang="de-DE" dirty="0"/>
          </a:p>
          <a:p>
            <a:pPr lvl="2"/>
            <a:r>
              <a:rPr lang="de-DE" dirty="0" err="1"/>
              <a:t>Indicate</a:t>
            </a:r>
            <a:r>
              <a:rPr lang="de-DE" dirty="0"/>
              <a:t> Type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in </a:t>
            </a:r>
            <a:r>
              <a:rPr lang="de-DE" dirty="0" err="1"/>
              <a:t>Omnis</a:t>
            </a:r>
            <a:r>
              <a:rPr lang="de-DE" dirty="0"/>
              <a:t> IDE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autocomplete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CodeSystems</a:t>
            </a:r>
            <a:r>
              <a:rPr lang="de-DE" dirty="0"/>
              <a:t> code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prefixed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‚</a:t>
            </a:r>
            <a:r>
              <a:rPr lang="de-DE" dirty="0" err="1"/>
              <a:t>cs</a:t>
            </a:r>
            <a:r>
              <a:rPr lang="de-DE" dirty="0"/>
              <a:t>‘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lvl="2"/>
            <a:r>
              <a:rPr lang="de-DE" dirty="0"/>
              <a:t>Do code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CH" sz="1800" b="0" i="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csGenderIdentity</a:t>
            </a:r>
            <a:r>
              <a:rPr lang="de-CH" sz="18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/$male …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lvl="2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0959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21BA-A285-3946-26F5-CF1E5392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oFHIRContext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F3A5DF-85CF-3880-969E-9E944194C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Challenge: Handling different FHIR Versions (</a:t>
            </a:r>
            <a:r>
              <a:rPr lang="de-DE" dirty="0" err="1"/>
              <a:t>fhir_xxx.lbs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r>
              <a:rPr lang="de-DE" dirty="0"/>
              <a:t>Version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(s)</a:t>
            </a:r>
          </a:p>
          <a:p>
            <a:pPr lvl="1"/>
            <a:r>
              <a:rPr lang="de-DE" dirty="0"/>
              <a:t>Multiple </a:t>
            </a:r>
            <a:r>
              <a:rPr lang="de-DE" dirty="0" err="1"/>
              <a:t>version</a:t>
            </a:r>
            <a:r>
              <a:rPr lang="de-DE" dirty="0"/>
              <a:t> at </a:t>
            </a:r>
            <a:r>
              <a:rPr lang="de-DE" dirty="0" err="1"/>
              <a:t>work</a:t>
            </a:r>
            <a:r>
              <a:rPr lang="de-DE" dirty="0"/>
              <a:t> at </a:t>
            </a:r>
            <a:r>
              <a:rPr lang="de-DE" dirty="0" err="1"/>
              <a:t>runtime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Indirection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oFHIRContext</a:t>
            </a:r>
            <a:endParaRPr lang="de-DE" dirty="0"/>
          </a:p>
          <a:p>
            <a:pPr lvl="1"/>
            <a:r>
              <a:rPr lang="de-DE" dirty="0" err="1"/>
              <a:t>Using</a:t>
            </a:r>
            <a:r>
              <a:rPr lang="de-DE" dirty="0"/>
              <a:t> Version String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constructor</a:t>
            </a:r>
            <a:r>
              <a:rPr lang="de-DE" dirty="0"/>
              <a:t> </a:t>
            </a:r>
            <a:r>
              <a:rPr lang="de-DE" dirty="0" err="1"/>
              <a:t>argument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Convenience Methods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14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Code /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21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A9D98-FDED-24CE-2A8D-CB5DF4D6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C32C2-2DAA-97B7-FC31-CD2F7DBD4F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Short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FHIR</a:t>
            </a:r>
          </a:p>
          <a:p>
            <a:r>
              <a:rPr lang="de-DE" dirty="0" err="1"/>
              <a:t>Omnis</a:t>
            </a:r>
            <a:r>
              <a:rPr lang="de-DE" dirty="0"/>
              <a:t> Code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  <a:p>
            <a:r>
              <a:rPr lang="de-DE" dirty="0"/>
              <a:t>Code / Demo</a:t>
            </a:r>
          </a:p>
          <a:p>
            <a:r>
              <a:rPr lang="de-DE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26885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B6917-228F-BA55-B0E4-534C01CC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fhir_sample_client.lbs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00A58E-4BA7-208E-1500-F3CCB72A9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Open oSampleClientEndpoint.$createPatientOnServer1</a:t>
            </a:r>
          </a:p>
        </p:txBody>
      </p:sp>
    </p:spTree>
    <p:extLst>
      <p:ext uri="{BB962C8B-B14F-4D97-AF65-F5344CB8AC3E}">
        <p14:creationId xmlns:p14="http://schemas.microsoft.com/office/powerpoint/2010/main" val="3030183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FHIR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In $createPatientOnServer1</a:t>
            </a:r>
            <a:endParaRPr lang="de-DE" b="1" dirty="0"/>
          </a:p>
          <a:p>
            <a:pPr lvl="1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FHIR </a:t>
            </a:r>
            <a:r>
              <a:rPr lang="de-DE" dirty="0" err="1"/>
              <a:t>Context</a:t>
            </a:r>
            <a:r>
              <a:rPr lang="de-DE" dirty="0"/>
              <a:t> (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eg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„r4“</a:t>
            </a:r>
          </a:p>
          <a:p>
            <a:pPr marL="914400" lvl="2" indent="0"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'r4'</a:t>
            </a:r>
            <a:b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</a:b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pPr marL="890588" lvl="3" indent="0">
              <a:buNone/>
            </a:pP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20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20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20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20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isvalid</a:t>
            </a:r>
            <a:r>
              <a:rPr lang="de-CH" sz="2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br>
              <a:rPr lang="de-CH" sz="2000" dirty="0">
                <a:effectLst/>
                <a:latin typeface="Verdana" panose="020B0604030504040204" pitchFamily="34" charset="0"/>
              </a:rPr>
            </a:b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endParaRPr lang="de-CH" sz="2000" dirty="0">
              <a:effectLst/>
              <a:latin typeface="Verdana" panose="020B0604030504040204" pitchFamily="34" charset="0"/>
            </a:endParaRPr>
          </a:p>
          <a:p>
            <a:pPr marL="890588" lvl="3" indent="0">
              <a:buNone/>
            </a:pPr>
            <a:r>
              <a:rPr lang="de-CH" sz="20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20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2000" dirty="0"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46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Create </a:t>
            </a:r>
            <a:r>
              <a:rPr lang="de-DE" dirty="0" err="1"/>
              <a:t>Resource</a:t>
            </a:r>
            <a:r>
              <a:rPr lang="de-DE" dirty="0"/>
              <a:t>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Setup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Add </a:t>
            </a:r>
            <a:r>
              <a:rPr lang="de-DE" dirty="0" err="1"/>
              <a:t>local</a:t>
            </a:r>
            <a:r>
              <a:rPr lang="de-DE" dirty="0"/>
              <a:t> variable </a:t>
            </a:r>
            <a:r>
              <a:rPr lang="de-DE" dirty="0" err="1"/>
              <a:t>nativePatient</a:t>
            </a:r>
            <a:r>
              <a:rPr lang="de-DE" dirty="0"/>
              <a:t> (</a:t>
            </a:r>
            <a:r>
              <a:rPr lang="de-DE" dirty="0" err="1"/>
              <a:t>Row</a:t>
            </a:r>
            <a:r>
              <a:rPr lang="de-DE" dirty="0"/>
              <a:t>, </a:t>
            </a:r>
            <a:r>
              <a:rPr lang="de-DE" dirty="0" err="1"/>
              <a:t>sSamplePatient</a:t>
            </a:r>
            <a:r>
              <a:rPr lang="de-DE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Add </a:t>
            </a:r>
            <a:r>
              <a:rPr lang="de-DE" dirty="0" err="1"/>
              <a:t>local</a:t>
            </a:r>
            <a:r>
              <a:rPr lang="de-DE" dirty="0"/>
              <a:t> variable </a:t>
            </a:r>
            <a:r>
              <a:rPr lang="de-DE" dirty="0" err="1"/>
              <a:t>patient</a:t>
            </a:r>
            <a:r>
              <a:rPr lang="de-DE" dirty="0"/>
              <a:t> (</a:t>
            </a:r>
            <a:r>
              <a:rPr lang="de-DE" dirty="0" err="1"/>
              <a:t>Object</a:t>
            </a:r>
            <a:r>
              <a:rPr lang="de-DE" dirty="0"/>
              <a:t> Reference, fhir_r4.oPatient)</a:t>
            </a:r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endParaRPr lang="de-DE" dirty="0"/>
          </a:p>
          <a:p>
            <a:pPr lvl="1">
              <a:lnSpc>
                <a:spcPct val="100000"/>
              </a:lnSpc>
            </a:pPr>
            <a:r>
              <a:rPr lang="de-DE" dirty="0"/>
              <a:t>Setup </a:t>
            </a:r>
            <a:r>
              <a:rPr lang="de-DE" dirty="0" err="1"/>
              <a:t>nativePatient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setupNativePatient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$</a:t>
            </a:r>
            <a:r>
              <a:rPr lang="de-DE" dirty="0" err="1"/>
              <a:t>isvalid</a:t>
            </a:r>
            <a:r>
              <a:rPr lang="de-DE" dirty="0"/>
              <a:t>() </a:t>
            </a:r>
            <a:r>
              <a:rPr lang="de-DE" dirty="0" err="1"/>
              <a:t>branch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Create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FHIR </a:t>
            </a:r>
            <a:r>
              <a:rPr lang="de-DE" dirty="0" err="1"/>
              <a:t>Typename</a:t>
            </a:r>
            <a:endParaRPr lang="de-DE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()</a:t>
            </a:r>
            <a:r>
              <a:rPr lang="de-CH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'Patient'</a:t>
            </a:r>
            <a:r>
              <a:rPr lang="de-CH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DE" dirty="0"/>
          </a:p>
          <a:p>
            <a:pPr lvl="1">
              <a:lnSpc>
                <a:spcPct val="120000"/>
              </a:lnSpc>
            </a:pPr>
            <a:endParaRPr lang="de-DE" dirty="0"/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6CDB7A-E2C1-FCDA-C615-E4BA706D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0" y="3136900"/>
            <a:ext cx="4343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6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Set Attributes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$createPatientOnServer1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patientToResource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nativePatient</a:t>
            </a:r>
            <a:r>
              <a:rPr lang="de-CH" sz="18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$</a:t>
            </a:r>
            <a:r>
              <a:rPr lang="de-DE" dirty="0" err="1"/>
              <a:t>patientToResource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all </a:t>
            </a:r>
            <a:r>
              <a:rPr lang="de-DE" dirty="0" err="1"/>
              <a:t>attributes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b="1" dirty="0" err="1"/>
              <a:t>pNativePatient</a:t>
            </a:r>
            <a:r>
              <a:rPr lang="de-DE" dirty="0"/>
              <a:t> (Item </a:t>
            </a:r>
            <a:r>
              <a:rPr lang="de-DE" dirty="0" err="1"/>
              <a:t>reference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FHIR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b="1" dirty="0" err="1"/>
              <a:t>pFHIRPatient</a:t>
            </a:r>
            <a:r>
              <a:rPr lang="de-DE" dirty="0"/>
              <a:t> (</a:t>
            </a:r>
            <a:r>
              <a:rPr lang="de-DE" dirty="0" err="1"/>
              <a:t>Object</a:t>
            </a:r>
            <a:r>
              <a:rPr lang="de-DE" dirty="0"/>
              <a:t> Reference)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have</a:t>
            </a:r>
            <a:br>
              <a:rPr lang="de-DE" dirty="0"/>
            </a:br>
            <a:r>
              <a:rPr lang="de-DE" b="1" dirty="0" err="1"/>
              <a:t>pContext</a:t>
            </a:r>
            <a:r>
              <a:rPr lang="de-DE" dirty="0"/>
              <a:t> (</a:t>
            </a:r>
            <a:r>
              <a:rPr lang="de-DE" dirty="0" err="1"/>
              <a:t>Object</a:t>
            </a:r>
            <a:r>
              <a:rPr lang="de-DE" dirty="0"/>
              <a:t> Reference)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989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Simple Attributes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10" y="3139232"/>
            <a:ext cx="11430000" cy="2510444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being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 item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fhir_xxx.lbs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de-CH" sz="1400" b="0" i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b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chemeClr val="bg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Assignment</a:t>
            </a:r>
            <a:r>
              <a:rPr lang="de-CH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b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sampleID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Assignment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birth</a:t>
            </a:r>
            <a:endParaRPr lang="de-CH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birthDate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sampleBirth</a:t>
            </a: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777777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matching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codes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de-CH" sz="1400" b="1" dirty="0" err="1">
                <a:solidFill>
                  <a:srgbClr val="77777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gender</a:t>
            </a: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sampleSex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'M’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/$male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'F’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Do code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fhirlib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()].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csAdministrativeGender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/$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female</a:t>
            </a:r>
            <a:r>
              <a:rPr lang="de-CH" sz="1400" dirty="0"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.$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gender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do not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know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do not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set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30CE45E-4D1C-94BF-B95F-56ACBD3C447F}"/>
              </a:ext>
            </a:extLst>
          </p:cNvPr>
          <p:cNvGrpSpPr/>
          <p:nvPr/>
        </p:nvGrpSpPr>
        <p:grpSpPr>
          <a:xfrm>
            <a:off x="3884433" y="1390032"/>
            <a:ext cx="4423133" cy="1556971"/>
            <a:chOff x="381000" y="1432214"/>
            <a:chExt cx="6601691" cy="2323838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79688E4-A919-8431-3F3F-6220D615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1432214"/>
              <a:ext cx="6601691" cy="229058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2E1E8D6-E87F-7FA5-BB18-7712983BBA37}"/>
                </a:ext>
              </a:extLst>
            </p:cNvPr>
            <p:cNvSpPr/>
            <p:nvPr/>
          </p:nvSpPr>
          <p:spPr>
            <a:xfrm>
              <a:off x="523702" y="3532910"/>
              <a:ext cx="6367549" cy="223142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D1DD4F-7FC4-0DCC-4ADB-7915CDA1BB68}"/>
                </a:ext>
              </a:extLst>
            </p:cNvPr>
            <p:cNvSpPr/>
            <p:nvPr/>
          </p:nvSpPr>
          <p:spPr>
            <a:xfrm>
              <a:off x="523702" y="3241964"/>
              <a:ext cx="6367549" cy="282633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1891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Complex</a:t>
            </a:r>
            <a:r>
              <a:rPr lang="de-DE" dirty="0"/>
              <a:t> Attributes (Card ..1)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B244C-41FE-416B-B739-2D5C17D9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182513"/>
            <a:ext cx="11811000" cy="2527124"/>
          </a:xfrm>
        </p:spPr>
        <p:txBody>
          <a:bodyPr/>
          <a:lstStyle/>
          <a:p>
            <a:r>
              <a:rPr lang="de-CH" sz="2400" dirty="0" err="1">
                <a:effectLst/>
              </a:rPr>
              <a:t>if</a:t>
            </a:r>
            <a:r>
              <a:rPr lang="de-CH" sz="2400" dirty="0">
                <a:effectLst/>
              </a:rPr>
              <a:t> not </a:t>
            </a:r>
            <a:r>
              <a:rPr lang="de-CH" sz="2400" dirty="0" err="1">
                <a:effectLst/>
              </a:rPr>
              <a:t>set</a:t>
            </a:r>
            <a:r>
              <a:rPr lang="de-CH" sz="2400" dirty="0">
                <a:effectLst/>
              </a:rPr>
              <a:t>, a </a:t>
            </a:r>
            <a:r>
              <a:rPr lang="de-CH" sz="2400" dirty="0" err="1">
                <a:effectLst/>
              </a:rPr>
              <a:t>new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instance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gets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created</a:t>
            </a:r>
            <a:r>
              <a:rPr lang="de-CH" sz="2400" dirty="0">
                <a:effectLst/>
              </a:rPr>
              <a:t> </a:t>
            </a:r>
            <a:r>
              <a:rPr lang="de-CH" sz="2400" dirty="0" err="1">
                <a:effectLst/>
              </a:rPr>
              <a:t>automatically</a:t>
            </a:r>
            <a:r>
              <a:rPr lang="de-CH" sz="2400" dirty="0">
                <a:effectLst/>
              </a:rPr>
              <a:t> upon </a:t>
            </a:r>
            <a:r>
              <a:rPr lang="de-CH" sz="2400" dirty="0" err="1">
                <a:effectLst/>
              </a:rPr>
              <a:t>accessing</a:t>
            </a:r>
            <a:endParaRPr lang="de-CH" sz="2400" dirty="0">
              <a:solidFill>
                <a:srgbClr val="777777"/>
              </a:solidFill>
              <a:effectLst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Switch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sampleMaritalStatus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Case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'U’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text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unmarried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  …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Default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   # all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other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cases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should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be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handled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well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Switch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FAC5ED-6CE1-74FC-E92B-251DEF4C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" y="1373478"/>
            <a:ext cx="5275580" cy="268884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5083472-0D60-2C73-79CF-2F3F9B786EFC}"/>
              </a:ext>
            </a:extLst>
          </p:cNvPr>
          <p:cNvSpPr/>
          <p:nvPr/>
        </p:nvSpPr>
        <p:spPr>
          <a:xfrm>
            <a:off x="565265" y="3782291"/>
            <a:ext cx="5087390" cy="290945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AE839C8-9592-967B-CE35-8EF164333F06}"/>
              </a:ext>
            </a:extLst>
          </p:cNvPr>
          <p:cNvGrpSpPr/>
          <p:nvPr/>
        </p:nvGrpSpPr>
        <p:grpSpPr>
          <a:xfrm>
            <a:off x="6209478" y="3188968"/>
            <a:ext cx="5664200" cy="933450"/>
            <a:chOff x="6209478" y="3188968"/>
            <a:chExt cx="5664200" cy="93345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675E205-B453-31A9-88BD-D5B1BF51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9478" y="3188968"/>
              <a:ext cx="5664200" cy="93345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996EC5E-36EB-8A8D-B907-899CD172FEA7}"/>
                </a:ext>
              </a:extLst>
            </p:cNvPr>
            <p:cNvSpPr/>
            <p:nvPr/>
          </p:nvSpPr>
          <p:spPr>
            <a:xfrm>
              <a:off x="6286500" y="3875603"/>
              <a:ext cx="2421495" cy="1976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496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Collections (Card … &gt;1)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09B09B1-9F57-FE4C-E6C4-022F01AE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54" y="3581635"/>
            <a:ext cx="11430000" cy="2758609"/>
          </a:xfrm>
        </p:spPr>
        <p:txBody>
          <a:bodyPr/>
          <a:lstStyle/>
          <a:p>
            <a:r>
              <a:rPr lang="de-CH" sz="1800" b="0" i="0" dirty="0">
                <a:effectLst/>
              </a:rPr>
              <a:t>Create Element, </a:t>
            </a:r>
            <a:r>
              <a:rPr lang="de-CH" sz="1800" b="0" i="0" dirty="0" err="1">
                <a:effectLst/>
              </a:rPr>
              <a:t>then</a:t>
            </a:r>
            <a:r>
              <a:rPr lang="de-CH" sz="1800" b="0" i="0" dirty="0">
                <a:effectLst/>
              </a:rPr>
              <a:t> </a:t>
            </a:r>
            <a:r>
              <a:rPr lang="de-CH" sz="1800" b="0" i="0" dirty="0" err="1">
                <a:effectLst/>
              </a:rPr>
              <a:t>use</a:t>
            </a:r>
            <a:r>
              <a:rPr lang="de-CH" sz="1800" b="0" i="0" dirty="0">
                <a:effectLst/>
              </a:rPr>
              <a:t> </a:t>
            </a:r>
            <a:r>
              <a:rPr lang="de-CH" sz="1800" b="0" i="0" dirty="0" err="1">
                <a:effectLst/>
              </a:rPr>
              <a:t>the</a:t>
            </a:r>
            <a:r>
              <a:rPr lang="de-CH" sz="1800" b="0" i="0" dirty="0">
                <a:effectLst/>
              </a:rPr>
              <a:t> </a:t>
            </a:r>
            <a:r>
              <a:rPr lang="de-CH" sz="1800" b="0" i="0" dirty="0" err="1">
                <a:effectLst/>
              </a:rPr>
              <a:t>add</a:t>
            </a:r>
            <a:r>
              <a:rPr lang="de-CH" sz="1800" b="0" i="0" dirty="0">
                <a:effectLst/>
              </a:rPr>
              <a:t> … </a:t>
            </a:r>
            <a:r>
              <a:rPr lang="de-CH" sz="1800" b="0" i="0" dirty="0" err="1">
                <a:effectLst/>
              </a:rPr>
              <a:t>method</a:t>
            </a:r>
            <a:endParaRPr lang="de-CH" sz="1800" b="0" i="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"Coding"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code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U'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CodeSystem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/v3-MaritalStatus'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display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unmarried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</a:t>
            </a:r>
            <a:r>
              <a:rPr lang="de-CH" sz="1050" dirty="0"/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Do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codeableConcept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400" b="1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add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de-CH" sz="18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Convenience </a:t>
            </a:r>
            <a:r>
              <a:rPr lang="de-CH" sz="1800" b="0" i="0" kern="12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method</a:t>
            </a:r>
            <a:b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endParaRPr lang="de-CH" sz="1400" b="0" i="0" kern="1200" dirty="0">
              <a:solidFill>
                <a:srgbClr val="000000"/>
              </a:solidFill>
              <a:effectLst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coding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400" kern="12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400" kern="12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createcoding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'http://terminology.hl7.org/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CodeSystem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/v3-MaritalStatus'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,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'unmarried'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)</a:t>
            </a:r>
            <a:endParaRPr lang="de-CH" sz="1050" dirty="0">
              <a:effectLst/>
            </a:endParaRPr>
          </a:p>
          <a:p>
            <a:pPr marL="0" marR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de-CH" sz="1050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36693B-F9D8-8CCE-7768-44851DCC0F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3" y="2216566"/>
            <a:ext cx="5664200" cy="9334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5DE09B-A6C6-BAAA-AA5E-65A32A5E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04" y="1360063"/>
            <a:ext cx="5753100" cy="6223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4DB80E-02A8-5C55-DD1F-41F829EB6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493" y="1968735"/>
            <a:ext cx="5867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Collections </a:t>
            </a:r>
            <a:r>
              <a:rPr lang="de-DE" dirty="0" err="1"/>
              <a:t>cont</a:t>
            </a:r>
            <a:r>
              <a:rPr lang="de-DE" dirty="0"/>
              <a:t>.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2331DFB-9E6B-9AB4-1882-DDA713CA8BC9}"/>
              </a:ext>
            </a:extLst>
          </p:cNvPr>
          <p:cNvGrpSpPr/>
          <p:nvPr/>
        </p:nvGrpSpPr>
        <p:grpSpPr>
          <a:xfrm>
            <a:off x="648393" y="3232485"/>
            <a:ext cx="5626338" cy="421718"/>
            <a:chOff x="648393" y="3296755"/>
            <a:chExt cx="6946900" cy="5207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6EA36D6-8A17-EBC0-8355-76E7BBDF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393" y="3296755"/>
              <a:ext cx="6946900" cy="5207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8E87C62F-59A1-4B39-6EEF-C372E4D51777}"/>
                </a:ext>
              </a:extLst>
            </p:cNvPr>
            <p:cNvSpPr/>
            <p:nvPr/>
          </p:nvSpPr>
          <p:spPr>
            <a:xfrm>
              <a:off x="1035386" y="3561186"/>
              <a:ext cx="5889116" cy="22000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FE70B09-5C42-7E57-DDC2-7A5C3D884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3814541"/>
            <a:ext cx="5769040" cy="1877750"/>
          </a:xfrm>
        </p:spPr>
        <p:txBody>
          <a:bodyPr/>
          <a:lstStyle/>
          <a:p>
            <a:r>
              <a:rPr lang="de-CH" sz="2000" dirty="0" err="1"/>
              <a:t>Or</a:t>
            </a:r>
            <a:r>
              <a:rPr lang="de-CH" sz="2000" dirty="0"/>
              <a:t> </a:t>
            </a:r>
            <a:r>
              <a:rPr lang="de-CH" sz="2000" dirty="0" err="1"/>
              <a:t>u</a:t>
            </a:r>
            <a:r>
              <a:rPr lang="de-CH" sz="2000" b="0" i="0" dirty="0" err="1">
                <a:effectLst/>
              </a:rPr>
              <a:t>se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the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add</a:t>
            </a:r>
            <a:r>
              <a:rPr lang="de-CH" sz="2000" b="0" i="0" dirty="0">
                <a:effectLst/>
              </a:rPr>
              <a:t> … </a:t>
            </a:r>
            <a:r>
              <a:rPr lang="de-CH" sz="2000" b="0" i="0" dirty="0" err="1">
                <a:effectLst/>
              </a:rPr>
              <a:t>method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without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param</a:t>
            </a:r>
            <a:br>
              <a:rPr lang="de-CH" sz="2000" b="0" i="0" dirty="0">
                <a:effectLst/>
              </a:rPr>
            </a:br>
            <a:r>
              <a:rPr lang="de-CH" sz="2000" b="0" i="0" dirty="0">
                <a:effectLst/>
              </a:rPr>
              <a:t>→ </a:t>
            </a:r>
            <a:r>
              <a:rPr lang="de-CH" sz="2000" b="0" i="0" dirty="0" err="1">
                <a:effectLst/>
              </a:rPr>
              <a:t>create</a:t>
            </a:r>
            <a:r>
              <a:rPr lang="de-CH" sz="2000" dirty="0" err="1"/>
              <a:t>s</a:t>
            </a:r>
            <a:r>
              <a:rPr lang="de-CH" sz="2000" dirty="0"/>
              <a:t> </a:t>
            </a:r>
            <a:r>
              <a:rPr lang="de-CH" sz="2000" dirty="0" err="1"/>
              <a:t>new</a:t>
            </a:r>
            <a:r>
              <a:rPr lang="de-CH" sz="2000" dirty="0"/>
              <a:t> </a:t>
            </a:r>
            <a:r>
              <a:rPr lang="de-CH" sz="2000" dirty="0" err="1"/>
              <a:t>instance</a:t>
            </a:r>
            <a:b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</a:br>
            <a:endParaRPr lang="de-CH" sz="1400" b="0" i="0" dirty="0">
              <a:solidFill>
                <a:srgbClr val="777777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#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calling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add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…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to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get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a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new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instance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(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object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777777"/>
                </a:solidFill>
                <a:latin typeface="Verdana" panose="020B0604030504040204" pitchFamily="34" charset="0"/>
              </a:rPr>
              <a:t>ref</a:t>
            </a:r>
            <a:r>
              <a:rPr lang="de-CH" sz="1400" dirty="0">
                <a:solidFill>
                  <a:srgbClr val="777777"/>
                </a:solidFill>
                <a:latin typeface="Verdana" panose="020B0604030504040204" pitchFamily="34" charset="0"/>
              </a:rPr>
              <a:t>)</a:t>
            </a:r>
            <a:r>
              <a:rPr lang="de-CH" sz="1400" dirty="0">
                <a:solidFill>
                  <a:srgbClr val="777777"/>
                </a:solidFill>
                <a:effectLst/>
                <a:latin typeface="Verdana" panose="020B0604030504040204" pitchFamily="34" charset="0"/>
              </a:rPr>
              <a:t> 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b="1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addname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official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name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family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sampleLastname</a:t>
            </a:r>
            <a:b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F59ED50-B070-2F5F-A265-FB249DE1BC7C}"/>
              </a:ext>
            </a:extLst>
          </p:cNvPr>
          <p:cNvGrpSpPr/>
          <p:nvPr/>
        </p:nvGrpSpPr>
        <p:grpSpPr>
          <a:xfrm>
            <a:off x="443346" y="1454476"/>
            <a:ext cx="6585066" cy="1278483"/>
            <a:chOff x="443346" y="1454476"/>
            <a:chExt cx="6585066" cy="127848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B34BA12-24A7-9899-EC97-23CF5077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46" y="1454476"/>
              <a:ext cx="6585066" cy="1278483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D922732-F6FB-C7BF-3888-F4875DD83183}"/>
                </a:ext>
              </a:extLst>
            </p:cNvPr>
            <p:cNvSpPr/>
            <p:nvPr/>
          </p:nvSpPr>
          <p:spPr>
            <a:xfrm>
              <a:off x="648393" y="2475300"/>
              <a:ext cx="3084022" cy="257659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123A863-0DDF-A531-C5A1-5699FF096B5F}"/>
              </a:ext>
            </a:extLst>
          </p:cNvPr>
          <p:cNvGrpSpPr/>
          <p:nvPr/>
        </p:nvGrpSpPr>
        <p:grpSpPr>
          <a:xfrm>
            <a:off x="6274731" y="1484754"/>
            <a:ext cx="7341524" cy="1499694"/>
            <a:chOff x="4786745" y="1659321"/>
            <a:chExt cx="7341524" cy="149969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87D51C6-BB50-C7E1-1D7A-9CDE8533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745" y="1659321"/>
              <a:ext cx="7341524" cy="1499694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FF21529-F7CF-48AF-D01D-6431BA32FF2A}"/>
                </a:ext>
              </a:extLst>
            </p:cNvPr>
            <p:cNvSpPr/>
            <p:nvPr/>
          </p:nvSpPr>
          <p:spPr>
            <a:xfrm>
              <a:off x="4929447" y="2851265"/>
              <a:ext cx="2098965" cy="232757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CBAF987D-AF27-AB59-ECB2-5BCB66D9A861}"/>
              </a:ext>
            </a:extLst>
          </p:cNvPr>
          <p:cNvSpPr txBox="1">
            <a:spLocks/>
          </p:cNvSpPr>
          <p:nvPr/>
        </p:nvSpPr>
        <p:spPr>
          <a:xfrm>
            <a:off x="6417433" y="3814541"/>
            <a:ext cx="5715000" cy="1714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 err="1"/>
              <a:t>For</a:t>
            </a:r>
            <a:r>
              <a:rPr lang="de-CH" sz="2000" dirty="0"/>
              <a:t> simple </a:t>
            </a:r>
            <a:r>
              <a:rPr lang="de-CH" sz="2000" dirty="0" err="1"/>
              <a:t>types</a:t>
            </a:r>
            <a:r>
              <a:rPr lang="de-CH" sz="2000" dirty="0"/>
              <a:t> </a:t>
            </a:r>
            <a:r>
              <a:rPr lang="de-CH" sz="2000" dirty="0" err="1"/>
              <a:t>direct</a:t>
            </a:r>
            <a:r>
              <a:rPr lang="de-CH" sz="2000" dirty="0"/>
              <a:t> </a:t>
            </a:r>
            <a:r>
              <a:rPr lang="de-CH" sz="2000" dirty="0" err="1"/>
              <a:t>add</a:t>
            </a:r>
            <a:endParaRPr lang="de-CH" sz="2000" dirty="0"/>
          </a:p>
          <a:p>
            <a:endParaRPr lang="de-CH" sz="14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#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direct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parameter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(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especially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elegant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for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primitive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types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dirty="0">
                <a:solidFill>
                  <a:srgbClr val="996600"/>
                </a:solidFill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latin typeface="Verdana" panose="020B0604030504040204" pitchFamily="34" charset="0"/>
              </a:rPr>
              <a:t>$</a:t>
            </a:r>
            <a:r>
              <a:rPr lang="de-CH" sz="1400" b="1" dirty="0" err="1">
                <a:solidFill>
                  <a:srgbClr val="008000"/>
                </a:solidFill>
                <a:latin typeface="Verdana" panose="020B0604030504040204" pitchFamily="34" charset="0"/>
              </a:rPr>
              <a:t>addgiven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CH" sz="1400" b="1" dirty="0" err="1">
                <a:solidFill>
                  <a:srgbClr val="6666FF"/>
                </a:solidFill>
                <a:latin typeface="Verdana" panose="020B0604030504040204" pitchFamily="34" charset="0"/>
              </a:rPr>
              <a:t>pNativePatient</a:t>
            </a:r>
            <a:r>
              <a:rPr lang="de-CH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latin typeface="Verdana" panose="020B0604030504040204" pitchFamily="34" charset="0"/>
              </a:rPr>
              <a:t>sampleFirstname</a:t>
            </a:r>
            <a:r>
              <a:rPr lang="de-CH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 sz="1400" dirty="0"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24934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Identifiers</a:t>
            </a:r>
            <a:r>
              <a:rPr lang="de-DE" dirty="0"/>
              <a:t> (not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id</a:t>
            </a:r>
            <a:r>
              <a:rPr lang="de-DE" b="1" dirty="0"/>
              <a:t> </a:t>
            </a:r>
            <a:r>
              <a:rPr lang="de-DE" dirty="0" err="1"/>
              <a:t>element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097C55-84BE-EA77-64A9-FBC852E7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6" y="2249485"/>
            <a:ext cx="4737100" cy="1447800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" y="3848793"/>
            <a:ext cx="11288684" cy="2450125"/>
          </a:xfrm>
        </p:spPr>
        <p:txBody>
          <a:bodyPr/>
          <a:lstStyle/>
          <a:p>
            <a:r>
              <a:rPr lang="de-CH" sz="1600" dirty="0" err="1">
                <a:latin typeface="Verdana" panose="020B0604030504040204" pitchFamily="34" charset="0"/>
              </a:rPr>
              <a:t>Eg</a:t>
            </a:r>
            <a:r>
              <a:rPr lang="de-CH" sz="1600" dirty="0">
                <a:latin typeface="Verdana" panose="020B0604030504040204" pitchFamily="34" charset="0"/>
              </a:rPr>
              <a:t> MR (Medical </a:t>
            </a:r>
            <a:r>
              <a:rPr lang="de-CH" sz="1600" dirty="0" err="1">
                <a:latin typeface="Verdana" panose="020B0604030504040204" pitchFamily="34" charset="0"/>
              </a:rPr>
              <a:t>Record</a:t>
            </a:r>
            <a:r>
              <a:rPr lang="de-CH" sz="1600" dirty="0">
                <a:latin typeface="Verdana" panose="020B0604030504040204" pitchFamily="34" charset="0"/>
              </a:rPr>
              <a:t> </a:t>
            </a:r>
            <a:r>
              <a:rPr lang="de-CH" sz="1600" dirty="0" err="1">
                <a:latin typeface="Verdana" panose="020B0604030504040204" pitchFamily="34" charset="0"/>
              </a:rPr>
              <a:t>Number</a:t>
            </a:r>
            <a:r>
              <a:rPr lang="de-CH" sz="1600" dirty="0">
                <a:latin typeface="Verdana" panose="020B0604030504040204" pitchFamily="34" charset="0"/>
              </a:rPr>
              <a:t>) </a:t>
            </a:r>
            <a:r>
              <a:rPr lang="de-CH" sz="1600" dirty="0" err="1">
                <a:latin typeface="Verdana" panose="020B0604030504040204" pitchFamily="34" charset="0"/>
              </a:rPr>
              <a:t>is</a:t>
            </a:r>
            <a:r>
              <a:rPr lang="de-CH" sz="1600" dirty="0">
                <a:latin typeface="Verdana" panose="020B0604030504040204" pitchFamily="34" charset="0"/>
              </a:rPr>
              <a:t> </a:t>
            </a:r>
            <a:r>
              <a:rPr lang="de-CH" sz="1600" dirty="0" err="1">
                <a:latin typeface="Verdana" panose="020B0604030504040204" pitchFamily="34" charset="0"/>
              </a:rPr>
              <a:t>mandatory</a:t>
            </a:r>
            <a:r>
              <a:rPr lang="de-CH" sz="1600" dirty="0">
                <a:latin typeface="Verdana" panose="020B0604030504040204" pitchFamily="34" charset="0"/>
              </a:rPr>
              <a:t> in </a:t>
            </a:r>
            <a:r>
              <a:rPr lang="de-CH" sz="1600" dirty="0" err="1">
                <a:latin typeface="Verdana" panose="020B0604030504040204" pitchFamily="34" charset="0"/>
              </a:rPr>
              <a:t>many</a:t>
            </a:r>
            <a:r>
              <a:rPr lang="de-CH" sz="1600" dirty="0">
                <a:latin typeface="Verdana" panose="020B0604030504040204" pitchFamily="34" charset="0"/>
              </a:rPr>
              <a:t> </a:t>
            </a:r>
            <a:r>
              <a:rPr lang="de-CH" sz="1600" dirty="0" err="1">
                <a:latin typeface="Verdana" panose="020B0604030504040204" pitchFamily="34" charset="0"/>
              </a:rPr>
              <a:t>situations</a:t>
            </a:r>
            <a:endParaRPr lang="de-CH" sz="1600" dirty="0"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addidentifier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use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usual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www.myomnisfhirsample.org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sampleUUID</a:t>
            </a:r>
            <a:endParaRPr lang="de-CH" sz="1600" dirty="0">
              <a:solidFill>
                <a:srgbClr val="0080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identifier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$::type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codeableConcept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addcoding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system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"http://terminology.hl7.org/</a:t>
            </a:r>
            <a:r>
              <a:rPr lang="de-CH" sz="16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CodeSystem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/v2-0203"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coding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$code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"MR"</a:t>
            </a:r>
            <a:endParaRPr lang="de-CH" sz="16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DDBD70-1168-8B81-028A-B85257018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786"/>
            <a:ext cx="6228588" cy="20932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EE8BBF-32D9-9326-0858-D338DBFB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15149"/>
            <a:ext cx="5684012" cy="7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9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Profiles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06563"/>
            <a:ext cx="11430000" cy="4470399"/>
          </a:xfrm>
        </p:spPr>
        <p:txBody>
          <a:bodyPr/>
          <a:lstStyle/>
          <a:p>
            <a:r>
              <a:rPr lang="de-CH" sz="1800" dirty="0" err="1">
                <a:latin typeface="Verdana" panose="020B0604030504040204" pitchFamily="34" charset="0"/>
              </a:rPr>
              <a:t>Profiles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indicate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the</a:t>
            </a:r>
            <a:r>
              <a:rPr lang="de-CH" sz="1800" dirty="0">
                <a:latin typeface="Verdana" panose="020B0604030504040204" pitchFamily="34" charset="0"/>
              </a:rPr>
              <a:t> «</a:t>
            </a:r>
            <a:r>
              <a:rPr lang="de-CH" sz="1800" dirty="0" err="1">
                <a:latin typeface="Verdana" panose="020B0604030504040204" pitchFamily="34" charset="0"/>
              </a:rPr>
              <a:t>contract</a:t>
            </a:r>
            <a:r>
              <a:rPr lang="de-CH" sz="1800" dirty="0">
                <a:latin typeface="Verdana" panose="020B0604030504040204" pitchFamily="34" charset="0"/>
              </a:rPr>
              <a:t>» a </a:t>
            </a:r>
            <a:r>
              <a:rPr lang="de-CH" sz="1800" dirty="0" err="1">
                <a:latin typeface="Verdana" panose="020B0604030504040204" pitchFamily="34" charset="0"/>
              </a:rPr>
              <a:t>resource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conforms</a:t>
            </a:r>
            <a:r>
              <a:rPr lang="de-CH" sz="1800" dirty="0">
                <a:latin typeface="Verdana" panose="020B0604030504040204" pitchFamily="34" charset="0"/>
              </a:rPr>
              <a:t> </a:t>
            </a:r>
            <a:r>
              <a:rPr lang="de-CH" sz="1800" dirty="0" err="1">
                <a:latin typeface="Verdana" panose="020B0604030504040204" pitchFamily="34" charset="0"/>
              </a:rPr>
              <a:t>to</a:t>
            </a:r>
            <a:endParaRPr lang="de-CH" sz="1800" b="0" i="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fhir.ch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ig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StructureDefinition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-core-patient"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meta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addprofile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"http://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fhir.ch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ig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StructureDefinition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-core-patient-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epr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DE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130F7-92BE-9727-528A-CD5A486E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2" y="2115588"/>
            <a:ext cx="4406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995C3D-4EC8-14EE-E152-9F5605F9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E836EF-4090-F0BF-CD6D-7377A4539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de-DE" dirty="0">
                <a:hlinkClick r:id="rId2"/>
              </a:rPr>
            </a:br>
            <a:r>
              <a:rPr lang="de-DE" dirty="0">
                <a:hlinkClick r:id="rId2"/>
              </a:rPr>
              <a:t>https://www.hl7.org/fhir</a:t>
            </a:r>
            <a:r>
              <a:rPr lang="de-DE" dirty="0"/>
              <a:t> </a:t>
            </a:r>
          </a:p>
        </p:txBody>
      </p:sp>
      <p:pic>
        <p:nvPicPr>
          <p:cNvPr id="4098" name="Picture 2" descr="logo fhir">
            <a:extLst>
              <a:ext uri="{FF2B5EF4-FFF2-40B4-BE49-F238E27FC236}">
                <a16:creationId xmlns:a16="http://schemas.microsoft.com/office/drawing/2014/main" id="{94388474-039C-F271-B32C-0D8C0556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2594918"/>
            <a:ext cx="3162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77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Polymorphic</a:t>
            </a:r>
            <a:r>
              <a:rPr lang="de-DE" dirty="0"/>
              <a:t> Elements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05994"/>
            <a:ext cx="11430000" cy="3209699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&lt;&gt;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/>
              <a:t>create</a:t>
            </a:r>
            <a:r>
              <a:rPr lang="de-CH" sz="1400" dirty="0"/>
              <a:t> </a:t>
            </a:r>
            <a:r>
              <a:rPr lang="de-CH" sz="1400" dirty="0" err="1"/>
              <a:t>either</a:t>
            </a:r>
            <a:r>
              <a:rPr lang="de-CH" sz="1400" dirty="0"/>
              <a:t> a </a:t>
            </a:r>
            <a:r>
              <a:rPr lang="de-CH" sz="1400" dirty="0" err="1"/>
              <a:t>boolean</a:t>
            </a:r>
            <a:br>
              <a:rPr lang="de-CH" sz="1400" dirty="0"/>
            </a:br>
            <a:endParaRPr lang="de-CH" sz="1400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boolean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&lt;&gt;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’’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or</a:t>
            </a:r>
            <a:r>
              <a:rPr lang="de-CH" sz="1400" dirty="0">
                <a:effectLst/>
              </a:rPr>
              <a:t> a date</a:t>
            </a: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createSimpleType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dateTime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’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sampleDeathdate</a:t>
            </a:r>
            <a:endParaRPr lang="de-CH" sz="14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4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r>
              <a:rPr lang="de-CH" sz="1400" dirty="0" err="1">
                <a:effectLst/>
              </a:rPr>
              <a:t>which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is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assigned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to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the</a:t>
            </a:r>
            <a:r>
              <a:rPr lang="de-CH" sz="1400" dirty="0">
                <a:effectLst/>
              </a:rPr>
              <a:t> </a:t>
            </a:r>
            <a:r>
              <a:rPr lang="de-CH" sz="1400" dirty="0" err="1">
                <a:effectLst/>
              </a:rPr>
              <a:t>element</a:t>
            </a:r>
            <a:r>
              <a:rPr lang="de-CH" sz="1400" dirty="0">
                <a:effectLst/>
              </a:rPr>
              <a:t> ‘</a:t>
            </a:r>
            <a:r>
              <a:rPr lang="de-CH" sz="1400" dirty="0" err="1">
                <a:effectLst/>
              </a:rPr>
              <a:t>deceased</a:t>
            </a:r>
            <a:r>
              <a:rPr lang="de-CH" sz="1400" dirty="0">
                <a:effectLst/>
              </a:rPr>
              <a:t>’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deceased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polymorph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8B935C-FA76-B2BB-6263-B4AEA741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6601"/>
            <a:ext cx="7334758" cy="21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64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DC492-9667-2CBC-F4E3-B8C53AB9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28999"/>
            <a:ext cx="11430000" cy="274796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addextension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city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samplePlaceOfOriginCity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samplePlaceOfOriginState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dirty="0">
                <a:effectLst/>
                <a:latin typeface="Verdana" panose="020B0604030504040204" pitchFamily="34" charset="0"/>
              </a:rPr>
            </a:b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url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'http://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fhir.ch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ig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ch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-core/</a:t>
            </a:r>
            <a:r>
              <a:rPr lang="de-CH" sz="14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StructureDefinition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/ch-core-patient-ech-11-placeoforigin'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extension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value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address</a:t>
            </a:r>
            <a:endParaRPr lang="de-CH" sz="1400" dirty="0">
              <a:effectLst/>
              <a:latin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A2E56D-F4E7-4104-F1E4-8748E2E1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920081"/>
            <a:ext cx="6959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2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8FAB8-C926-0005-9F5B-634CB654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9647F-6BEF-7310-5186-DD89DBBF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 panose="020B0604020202020204" pitchFamily="34" charset="0"/>
              <a:buChar char="•"/>
            </a:pPr>
            <a:r>
              <a:rPr lang="de-DE" kern="1200" dirty="0">
                <a:solidFill>
                  <a:srgbClr val="000000"/>
                </a:solidFill>
                <a:effectLst/>
                <a:latin typeface="Source Sans Pro Light"/>
                <a:ea typeface="+mn-ea"/>
                <a:cs typeface="+mn-cs"/>
              </a:rPr>
              <a:t>Create References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</a:pPr>
            <a:endParaRPr lang="de-CH" dirty="0">
              <a:effectLst/>
            </a:endParaRPr>
          </a:p>
          <a:p>
            <a:pPr marL="457200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(…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practitioner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resource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996600"/>
                </a:solidFill>
                <a:latin typeface="Verdana" panose="020B0604030504040204" pitchFamily="34" charset="0"/>
              </a:rPr>
              <a:t>setup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)</a:t>
            </a: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pFHIRPatient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generalPractitioner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createReference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practitioner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45720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DE" sz="1800" kern="1200" dirty="0">
                <a:solidFill>
                  <a:srgbClr val="000000"/>
                </a:solidFill>
                <a:effectLst/>
                <a:latin typeface="Source Sans Pro Light"/>
                <a:ea typeface="+mn-ea"/>
                <a:cs typeface="+mn-cs"/>
              </a:rPr>
            </a:br>
            <a:endParaRPr lang="de-CH" sz="1800" dirty="0">
              <a:effectLst/>
            </a:endParaRPr>
          </a:p>
          <a:p>
            <a:r>
              <a:rPr lang="de-DE" dirty="0"/>
              <a:t>Create Internal References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contained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, outside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457200" lvl="1" indent="0"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addcontained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docRef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addauthor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pContext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800" b="1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createInternalReference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pSubSetAuthor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914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Data out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85836"/>
            <a:ext cx="11811000" cy="4351338"/>
          </a:xfrm>
        </p:spPr>
        <p:txBody>
          <a:bodyPr/>
          <a:lstStyle/>
          <a:p>
            <a:r>
              <a:rPr lang="de-DE" dirty="0"/>
              <a:t>$</a:t>
            </a:r>
            <a:r>
              <a:rPr lang="de-DE" b="1" dirty="0" err="1"/>
              <a:t>asxml</a:t>
            </a:r>
            <a:r>
              <a:rPr lang="de-DE" b="1" dirty="0"/>
              <a:t>/$</a:t>
            </a:r>
            <a:r>
              <a:rPr lang="de-DE" b="1" dirty="0" err="1"/>
              <a:t>asjson</a:t>
            </a:r>
            <a:r>
              <a:rPr lang="de-DE" dirty="0"/>
              <a:t>() </a:t>
            </a:r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text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 </a:t>
            </a:r>
          </a:p>
          <a:p>
            <a:r>
              <a:rPr lang="de-DE" dirty="0"/>
              <a:t>$</a:t>
            </a:r>
            <a:r>
              <a:rPr lang="de-DE" b="1" dirty="0" err="1"/>
              <a:t>astext</a:t>
            </a:r>
            <a:r>
              <a:rPr lang="de-DE" dirty="0"/>
              <a:t>(</a:t>
            </a:r>
            <a:r>
              <a:rPr lang="de-DE" dirty="0" err="1"/>
              <a:t>format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0" indent="0">
              <a:buNone/>
            </a:pP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b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</a:b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result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asxml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           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result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6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6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6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6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asjson</a:t>
            </a:r>
            <a:r>
              <a:rPr lang="de-CH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66E8E5-8FD0-26D5-E485-726DF9EC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5" y="3537089"/>
            <a:ext cx="3302000" cy="2679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5952018-090D-310B-053D-4FA9481D73A4}"/>
              </a:ext>
            </a:extLst>
          </p:cNvPr>
          <p:cNvSpPr/>
          <p:nvPr/>
        </p:nvSpPr>
        <p:spPr>
          <a:xfrm>
            <a:off x="7075054" y="3694540"/>
            <a:ext cx="2484581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007D39-0F82-4FD2-EAD5-E9376094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5" y="3537089"/>
            <a:ext cx="4267200" cy="19558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B4BF711-7328-1685-B9FF-86F9799EDD96}"/>
              </a:ext>
            </a:extLst>
          </p:cNvPr>
          <p:cNvSpPr/>
          <p:nvPr/>
        </p:nvSpPr>
        <p:spPr>
          <a:xfrm>
            <a:off x="905163" y="3722249"/>
            <a:ext cx="674255" cy="24014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69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Communicating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REST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Setup Authentication </a:t>
            </a:r>
          </a:p>
          <a:p>
            <a:pPr lvl="1"/>
            <a:r>
              <a:rPr lang="de-DE" dirty="0"/>
              <a:t>Most </a:t>
            </a:r>
            <a:r>
              <a:rPr lang="de-DE" dirty="0" err="1"/>
              <a:t>often</a:t>
            </a:r>
            <a:r>
              <a:rPr lang="de-DE" dirty="0"/>
              <a:t> oAuth2 (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Setup FHIR Server Base URL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de-CH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Calculate</a:t>
            </a:r>
            <a:r>
              <a:rPr lang="de-CH" sz="18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cinst</a:t>
            </a:r>
            <a:r>
              <a:rPr lang="de-CH" sz="18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.</a:t>
            </a:r>
            <a:r>
              <a:rPr lang="de-CH" sz="18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$</a:t>
            </a:r>
            <a:r>
              <a:rPr lang="de-CH" sz="18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baseURL</a:t>
            </a:r>
            <a:r>
              <a:rPr lang="de-CH" sz="18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as</a:t>
            </a:r>
            <a:r>
              <a:rPr lang="de-CH" sz="18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de-CH" sz="18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'http://localhost:8080/</a:t>
            </a:r>
            <a:r>
              <a:rPr lang="de-CH" sz="18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fhir</a:t>
            </a:r>
            <a:r>
              <a:rPr lang="de-CH" sz="18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  <a:t>’</a:t>
            </a:r>
            <a:endParaRPr lang="de-CH" sz="1800" dirty="0">
              <a:effectLst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11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Pushing</a:t>
            </a:r>
            <a:r>
              <a:rPr lang="de-DE" dirty="0"/>
              <a:t> Data on a REST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Convenience Method</a:t>
            </a: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0" i="0" kern="12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lang="de-CH" sz="14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r>
              <a:rPr lang="de-CH" sz="1400" kern="1200" dirty="0" err="1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kern="12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kern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kern="12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POSTResource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kern="12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'Patient'</a:t>
            </a:r>
            <a:r>
              <a:rPr lang="de-CH" sz="14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b="1" i="0" kern="120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b="1" i="0" kern="120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convenient</a:t>
            </a:r>
            <a:r>
              <a:rPr lang="de-DE" dirty="0"/>
              <a:t> </a:t>
            </a:r>
            <a:br>
              <a:rPr lang="de-DE" dirty="0"/>
            </a:br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cinst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POSTPatient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</a:t>
            </a:r>
            <a:r>
              <a:rPr lang="de-CH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de-CH" sz="14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br>
              <a:rPr lang="de-CH" sz="1400" b="1" i="0" dirty="0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e-CH" sz="14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A0A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(),1)=</a:t>
            </a:r>
            <a:r>
              <a:rPr lang="de-CH" sz="1400" dirty="0">
                <a:solidFill>
                  <a:srgbClr val="8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'2’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Success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Createds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Call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returned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()]}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OK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Error {HTTP Call 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returned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statusText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 ([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statusCode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()])}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</a:t>
            </a:r>
            <a:r>
              <a:rPr lang="de-CH" sz="1400" dirty="0" err="1">
                <a:solidFill>
                  <a:srgbClr val="9966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de-CH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938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sz="3200" dirty="0">
                <a:effectLst/>
                <a:latin typeface="Verdana" panose="020B0604030504040204" pitchFamily="34" charset="0"/>
              </a:rPr>
              <a:t>http://localhost:8080/</a:t>
            </a:r>
            <a:r>
              <a:rPr lang="de-CH" sz="3200" dirty="0" err="1">
                <a:effectLst/>
                <a:latin typeface="Verdana" panose="020B0604030504040204" pitchFamily="34" charset="0"/>
              </a:rPr>
              <a:t>fhir</a:t>
            </a:r>
            <a:r>
              <a:rPr lang="de-CH" sz="3200" dirty="0">
                <a:effectLst/>
                <a:latin typeface="Verdana" panose="020B0604030504040204" pitchFamily="34" charset="0"/>
              </a:rPr>
              <a:t>/</a:t>
            </a:r>
            <a:r>
              <a:rPr lang="de-CH" sz="3200" dirty="0" err="1">
                <a:effectLst/>
                <a:latin typeface="Verdana" panose="020B0604030504040204" pitchFamily="34" charset="0"/>
              </a:rPr>
              <a:t>Patient?family</a:t>
            </a:r>
            <a:r>
              <a:rPr lang="de-CH" sz="3200" dirty="0">
                <a:effectLst/>
                <a:latin typeface="Verdana" panose="020B0604030504040204" pitchFamily="34" charset="0"/>
              </a:rPr>
              <a:t>=Muster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32BA69-F2F4-DF70-D895-7C5147FEE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630" y="1368584"/>
            <a:ext cx="515874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4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0DFBC-90B0-F27A-CBBB-712E1768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Querying</a:t>
            </a:r>
            <a:r>
              <a:rPr lang="de-DE" dirty="0"/>
              <a:t> a REST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8AD35-6BF0-2BAA-B6E7-E61819A6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Convenience Method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sz="1800" b="0" i="0" kern="1200" dirty="0">
                <a:solidFill>
                  <a:srgbClr val="996600"/>
                </a:solidFill>
                <a:effectLst/>
                <a:latin typeface="Verdana" panose="020B0604030504040204" pitchFamily="34" charset="0"/>
                <a:ea typeface="+mn-ea"/>
                <a:cs typeface="+mn-cs"/>
              </a:rPr>
            </a:b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GETResource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</a:t>
            </a:r>
            <a:r>
              <a:rPr lang="de-CH" sz="1800" dirty="0" err="1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Patient?family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=Muster'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left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(),1)=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'2’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00A0A0"/>
                </a:solidFill>
                <a:effectLst/>
                <a:latin typeface="Verdana" panose="020B0604030504040204" pitchFamily="34" charset="0"/>
              </a:rPr>
              <a:t>utf8tochar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Calculate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b="0" i="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as</a:t>
            </a: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context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().</a:t>
            </a:r>
            <a:r>
              <a:rPr lang="de-CH" sz="180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createFromText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message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Success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{Search Query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bundle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$total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] Elements}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Else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  OK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message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Error {HTTP Call </a:t>
            </a:r>
            <a:r>
              <a:rPr lang="de-CH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returned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statusText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 ([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statusCode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()])}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End </a:t>
            </a:r>
            <a:r>
              <a:rPr lang="de-CH" sz="1800" dirty="0" err="1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If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9215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Maybe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Refactoring</a:t>
            </a:r>
            <a:r>
              <a:rPr lang="de-DE" dirty="0"/>
              <a:t>…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142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EE87-DDDE-BC69-6F0B-0BA2E46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Translation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45728-573B-0C00-1919-61A5EC88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11430000" cy="4593342"/>
          </a:xfrm>
        </p:spPr>
        <p:txBody>
          <a:bodyPr/>
          <a:lstStyle/>
          <a:p>
            <a:r>
              <a:rPr lang="de-DE" dirty="0" err="1"/>
              <a:t>Ingredient</a:t>
            </a:r>
            <a:r>
              <a:rPr lang="de-DE" dirty="0"/>
              <a:t>: </a:t>
            </a:r>
            <a:r>
              <a:rPr lang="de-DE" dirty="0" err="1"/>
              <a:t>Subclassed</a:t>
            </a:r>
            <a:r>
              <a:rPr lang="de-DE" dirty="0"/>
              <a:t> </a:t>
            </a:r>
            <a:r>
              <a:rPr lang="de-DE" b="1" dirty="0" err="1"/>
              <a:t>oFHIRBridge</a:t>
            </a:r>
            <a:br>
              <a:rPr lang="de-DE" dirty="0"/>
            </a:br>
            <a:endParaRPr lang="de-DE" dirty="0"/>
          </a:p>
          <a:p>
            <a:r>
              <a:rPr lang="de-DE" dirty="0"/>
              <a:t>Move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subclass</a:t>
            </a:r>
            <a:endParaRPr lang="de-DE" dirty="0"/>
          </a:p>
          <a:p>
            <a:pPr marL="0" indent="0">
              <a:buNone/>
            </a:pPr>
            <a:br>
              <a:rPr lang="de-DE" dirty="0"/>
            </a:b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patientToResource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pContextRef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pNativeResourceRef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pFHIRResourceRef</a:t>
            </a: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This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is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called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eg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from</a:t>
            </a:r>
            <a:r>
              <a:rPr lang="de-DE" sz="1600" b="1" dirty="0">
                <a:ea typeface="Source Sans Pro" panose="020B050303040302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ea typeface="Source Sans Pro" panose="020B0503030403020204" pitchFamily="34" charset="0"/>
                <a:cs typeface="Verdana" panose="020B0604030504040204" pitchFamily="34" charset="0"/>
              </a:rPr>
              <a:t>oFHIRClientEndpoint‘s</a:t>
            </a:r>
            <a: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de-DE" sz="1600" b="1" dirty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r>
              <a:rPr lang="de-DE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createPatientResourceFromNative</a:t>
            </a: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7B4BC3-2601-E09B-53AA-08BE7CDA1A86}"/>
              </a:ext>
            </a:extLst>
          </p:cNvPr>
          <p:cNvGrpSpPr/>
          <p:nvPr/>
        </p:nvGrpSpPr>
        <p:grpSpPr>
          <a:xfrm>
            <a:off x="666220" y="3814633"/>
            <a:ext cx="4057651" cy="1436628"/>
            <a:chOff x="7753349" y="1454816"/>
            <a:chExt cx="4057651" cy="1436628"/>
          </a:xfrm>
        </p:grpSpPr>
        <p:pic>
          <p:nvPicPr>
            <p:cNvPr id="5" name="Inhaltsplatzhalter 3">
              <a:extLst>
                <a:ext uri="{FF2B5EF4-FFF2-40B4-BE49-F238E27FC236}">
                  <a16:creationId xmlns:a16="http://schemas.microsoft.com/office/drawing/2014/main" id="{06C947D1-C559-A4D1-9C85-6550D646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3349" y="1454816"/>
              <a:ext cx="4057651" cy="1436628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C1A5218-76EF-0C55-3C63-0067886751AD}"/>
                </a:ext>
              </a:extLst>
            </p:cNvPr>
            <p:cNvSpPr/>
            <p:nvPr/>
          </p:nvSpPr>
          <p:spPr>
            <a:xfrm>
              <a:off x="8055033" y="1862051"/>
              <a:ext cx="2992582" cy="232756"/>
            </a:xfrm>
            <a:prstGeom prst="rect">
              <a:avLst/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4279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DF73E-3B81-50EF-3CEC-A994BF59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History</a:t>
            </a:r>
            <a:r>
              <a:rPr lang="de-DE" dirty="0"/>
              <a:t> – Data Push / HL7 Messages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9A9C472-5AC2-4E5E-0D52-D205AA8D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706563"/>
            <a:ext cx="7670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48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D56EF-9C99-27B2-4DE0-C2B87FA8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POST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AD838-8F2B-4D92-4980-2B525BB1F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b="0" i="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createPatientResourceFromNative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iCurrentPat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endParaRPr lang="de-CH" sz="1800" b="1" i="0" dirty="0">
              <a:solidFill>
                <a:srgbClr val="6666FF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de-CH" sz="1800" dirty="0">
              <a:solidFill>
                <a:srgbClr val="996600"/>
              </a:solidFill>
              <a:effectLst/>
              <a:latin typeface="Verdan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cinst</a:t>
            </a:r>
            <a:r>
              <a:rPr lang="de-CH" sz="18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80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800" dirty="0" err="1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POSTResource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800" dirty="0">
                <a:solidFill>
                  <a:srgbClr val="800000"/>
                </a:solidFill>
                <a:effectLst/>
                <a:latin typeface="Verdana" panose="020B0604030504040204" pitchFamily="34" charset="0"/>
              </a:rPr>
              <a:t>'Patient’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patientResource</a:t>
            </a:r>
            <a:r>
              <a:rPr lang="de-CH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format</a:t>
            </a:r>
            <a:r>
              <a:rPr lang="de-CH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8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Returns </a:t>
            </a:r>
            <a:r>
              <a:rPr lang="de-CH" sz="18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response</a:t>
            </a:r>
            <a:endParaRPr lang="de-CH" sz="1800" dirty="0"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5328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5ED3-9093-276E-2A38-5790D84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Setting </a:t>
            </a:r>
            <a:r>
              <a:rPr lang="de-DE" dirty="0" err="1"/>
              <a:t>up</a:t>
            </a:r>
            <a:r>
              <a:rPr lang="de-DE" dirty="0"/>
              <a:t> Resources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9BD3678-C280-CF03-83B2-2E56D13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Ingredient</a:t>
            </a:r>
            <a:r>
              <a:rPr lang="de-DE" dirty="0"/>
              <a:t>: </a:t>
            </a:r>
            <a:r>
              <a:rPr lang="de-DE" dirty="0" err="1"/>
              <a:t>Subclassed</a:t>
            </a:r>
            <a:r>
              <a:rPr lang="de-DE" dirty="0"/>
              <a:t> </a:t>
            </a:r>
            <a:r>
              <a:rPr lang="de-DE" b="1" dirty="0" err="1"/>
              <a:t>oFHIRBridge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    </a:t>
            </a:r>
            <a:r>
              <a:rPr lang="de-DE" sz="1800" dirty="0"/>
              <a:t>(</a:t>
            </a:r>
            <a:r>
              <a:rPr lang="de-DE" sz="1800" dirty="0" err="1"/>
              <a:t>Translating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„native“ and „FHIR“ </a:t>
            </a:r>
            <a:r>
              <a:rPr lang="de-DE" sz="1800" dirty="0" err="1"/>
              <a:t>Representation</a:t>
            </a:r>
            <a:r>
              <a:rPr lang="de-DE" sz="1800" dirty="0"/>
              <a:t>, </a:t>
            </a:r>
            <a:r>
              <a:rPr lang="de-DE" sz="1800" dirty="0" err="1"/>
              <a:t>see</a:t>
            </a:r>
            <a:r>
              <a:rPr lang="de-DE" sz="1800" dirty="0"/>
              <a:t> </a:t>
            </a:r>
            <a:r>
              <a:rPr lang="de-DE" sz="1800" dirty="0" err="1"/>
              <a:t>next</a:t>
            </a:r>
            <a:r>
              <a:rPr lang="de-DE" sz="1800" dirty="0"/>
              <a:t> </a:t>
            </a:r>
            <a:r>
              <a:rPr lang="de-DE" sz="1800" dirty="0" err="1"/>
              <a:t>slides</a:t>
            </a:r>
            <a:r>
              <a:rPr lang="de-DE" sz="1800" dirty="0"/>
              <a:t>)</a:t>
            </a:r>
          </a:p>
          <a:p>
            <a:pPr>
              <a:lnSpc>
                <a:spcPct val="200000"/>
              </a:lnSpc>
            </a:pPr>
            <a:r>
              <a:rPr lang="de-DE" dirty="0" err="1"/>
              <a:t>Subclass</a:t>
            </a:r>
            <a:r>
              <a:rPr lang="de-DE" dirty="0"/>
              <a:t> </a:t>
            </a:r>
            <a:r>
              <a:rPr lang="de-DE" b="1" dirty="0" err="1"/>
              <a:t>oFHIRClientEndpoint</a:t>
            </a:r>
            <a:endParaRPr lang="de-CH" sz="1600" dirty="0">
              <a:effectLst/>
              <a:latin typeface="Verdana" panose="020B060403050404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2000" dirty="0"/>
              <a:t>Call Translation</a:t>
            </a:r>
          </a:p>
          <a:p>
            <a:pPr marL="914400" lvl="2" indent="0">
              <a:buNone/>
            </a:pPr>
            <a:r>
              <a:rPr lang="de-CH" sz="1400" dirty="0">
                <a:solidFill>
                  <a:srgbClr val="996600"/>
                </a:solidFill>
                <a:effectLst/>
                <a:latin typeface="Verdana" panose="020B0604030504040204" pitchFamily="34" charset="0"/>
              </a:rPr>
              <a:t>Do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CH" sz="1400" b="1" i="0" dirty="0" err="1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iBridge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patientToResource</a:t>
            </a:r>
            <a:r>
              <a:rPr lang="de-CH" sz="14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de-CH" sz="1400" b="1" i="0" dirty="0">
                <a:solidFill>
                  <a:srgbClr val="FF6666"/>
                </a:solidFill>
                <a:effectLst/>
                <a:latin typeface="Verdana" panose="020B0604030504040204" pitchFamily="34" charset="0"/>
              </a:rPr>
              <a:t>iContext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pNativePatient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de-CH" sz="1400" dirty="0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$</a:t>
            </a:r>
            <a:r>
              <a:rPr lang="de-CH" sz="1400" dirty="0" err="1">
                <a:solidFill>
                  <a:srgbClr val="BB00BB"/>
                </a:solidFill>
                <a:effectLst/>
                <a:latin typeface="Verdana" panose="020B0604030504040204" pitchFamily="34" charset="0"/>
              </a:rPr>
              <a:t>ref</a:t>
            </a:r>
            <a:r>
              <a:rPr lang="de-CH" sz="14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de-CH" sz="1400" b="1" i="0" dirty="0" err="1">
                <a:solidFill>
                  <a:srgbClr val="6666FF"/>
                </a:solidFill>
                <a:effectLst/>
                <a:latin typeface="Verdana" panose="020B0604030504040204" pitchFamily="34" charset="0"/>
              </a:rPr>
              <a:t>patient</a:t>
            </a:r>
            <a:r>
              <a:rPr lang="de-CH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endParaRPr lang="de-CH" sz="1400" dirty="0">
              <a:solidFill>
                <a:srgbClr val="800000"/>
              </a:solidFill>
              <a:effectLst/>
              <a:latin typeface="Verdana" panose="020B0604030504040204" pitchFamily="34" charset="0"/>
            </a:endParaRPr>
          </a:p>
          <a:p>
            <a:pPr marL="914400" lvl="2" indent="0">
              <a:buNone/>
            </a:pPr>
            <a:r>
              <a:rPr lang="de-CH" sz="1400" dirty="0">
                <a:solidFill>
                  <a:srgbClr val="800000"/>
                </a:solidFill>
                <a:latin typeface="Verdana" panose="020B0604030504040204" pitchFamily="34" charset="0"/>
              </a:rPr>
              <a:t>	</a:t>
            </a:r>
            <a:endParaRPr lang="de-CH" sz="1400" dirty="0">
              <a:effectLst/>
              <a:latin typeface="Verdana" panose="020B060403050404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1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A87A5-29F4-55FF-A3A1-815C6EEA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2CE560-A1BE-AE5C-584C-84E3E2060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43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AD294-BF27-4C42-10E5-57E6094F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213FF-7E75-0FFD-AB0B-8771C10D1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561975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Cloud </a:t>
            </a:r>
            <a:r>
              <a:rPr lang="de-DE" err="1"/>
              <a:t>based</a:t>
            </a: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Query </a:t>
            </a:r>
            <a:r>
              <a:rPr lang="de-DE" err="1"/>
              <a:t>driven</a:t>
            </a: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Open API</a:t>
            </a:r>
          </a:p>
          <a:p>
            <a:pPr>
              <a:spcAft>
                <a:spcPts val="600"/>
              </a:spcAft>
            </a:pPr>
            <a:r>
              <a:rPr lang="de-DE"/>
              <a:t>JSON (+XML)</a:t>
            </a:r>
          </a:p>
          <a:p>
            <a:pPr>
              <a:spcAft>
                <a:spcPts val="600"/>
              </a:spcAft>
            </a:pPr>
            <a:r>
              <a:rPr lang="de-DE"/>
              <a:t>HTTP/REST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6EAE72-05C4-2CAB-5480-2C4B008C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81" y="1706563"/>
            <a:ext cx="7723266" cy="425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94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FD327-D585-A731-7D0A-60FFAE12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</a:t>
            </a:r>
            <a:r>
              <a:rPr lang="de-DE" baseline="30000" dirty="0"/>
              <a:t>®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3E4F7-26DE-8CF6-1912-5D1E8D1C7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3"/>
            <a:ext cx="7624308" cy="2874997"/>
          </a:xfrm>
        </p:spPr>
        <p:txBody>
          <a:bodyPr/>
          <a:lstStyle/>
          <a:p>
            <a:r>
              <a:rPr lang="de-DE" b="1" dirty="0"/>
              <a:t>F</a:t>
            </a:r>
            <a:r>
              <a:rPr lang="de-DE" dirty="0"/>
              <a:t>ast</a:t>
            </a:r>
          </a:p>
          <a:p>
            <a:pPr lvl="2"/>
            <a:r>
              <a:rPr lang="de-DE" dirty="0"/>
              <a:t>Low </a:t>
            </a:r>
            <a:r>
              <a:rPr lang="de-DE" dirty="0" err="1"/>
              <a:t>Barrier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Entry / </a:t>
            </a:r>
            <a:r>
              <a:rPr lang="de-DE" dirty="0" err="1"/>
              <a:t>Implementors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  <a:p>
            <a:r>
              <a:rPr lang="de-DE" b="1" dirty="0" err="1"/>
              <a:t>H</a:t>
            </a:r>
            <a:r>
              <a:rPr lang="de-DE" dirty="0" err="1"/>
              <a:t>ealthcare</a:t>
            </a:r>
            <a:endParaRPr lang="de-DE" dirty="0"/>
          </a:p>
          <a:p>
            <a:pPr lvl="2"/>
            <a:r>
              <a:rPr lang="de-DE" dirty="0"/>
              <a:t>Domain</a:t>
            </a:r>
          </a:p>
          <a:p>
            <a:r>
              <a:rPr lang="de-DE" b="1" dirty="0" err="1"/>
              <a:t>I</a:t>
            </a:r>
            <a:r>
              <a:rPr lang="de-DE" dirty="0" err="1"/>
              <a:t>nteroperability</a:t>
            </a:r>
            <a:endParaRPr lang="de-DE" dirty="0"/>
          </a:p>
          <a:p>
            <a:pPr lvl="2"/>
            <a:r>
              <a:rPr lang="de-DE" dirty="0"/>
              <a:t>Not Modelling but Interchange</a:t>
            </a:r>
          </a:p>
          <a:p>
            <a:r>
              <a:rPr lang="de-DE" b="1" dirty="0"/>
              <a:t>R</a:t>
            </a:r>
            <a:r>
              <a:rPr lang="de-DE" dirty="0"/>
              <a:t>esources</a:t>
            </a:r>
          </a:p>
          <a:p>
            <a:pPr lvl="2"/>
            <a:r>
              <a:rPr lang="de-DE" dirty="0"/>
              <a:t>Building </a:t>
            </a:r>
            <a:r>
              <a:rPr lang="de-DE" dirty="0" err="1"/>
              <a:t>blocks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3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F5310-A03F-6752-9A60-70A44DFA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FHIR Versions</a:t>
            </a:r>
          </a:p>
        </p:txBody>
      </p:sp>
      <p:pic>
        <p:nvPicPr>
          <p:cNvPr id="3073" name="Picture 1" descr="icon">
            <a:extLst>
              <a:ext uri="{FF2B5EF4-FFF2-40B4-BE49-F238E27FC236}">
                <a16:creationId xmlns:a16="http://schemas.microsoft.com/office/drawing/2014/main" id="{4DB0840A-6296-680C-4C2C-72CA8CB8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con">
            <a:extLst>
              <a:ext uri="{FF2B5EF4-FFF2-40B4-BE49-F238E27FC236}">
                <a16:creationId xmlns:a16="http://schemas.microsoft.com/office/drawing/2014/main" id="{9F4269B0-4170-7B3B-24F2-619563D3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icon">
            <a:extLst>
              <a:ext uri="{FF2B5EF4-FFF2-40B4-BE49-F238E27FC236}">
                <a16:creationId xmlns:a16="http://schemas.microsoft.com/office/drawing/2014/main" id="{C0A77E2E-B070-FD9E-DFB1-FE8605D5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con">
            <a:extLst>
              <a:ext uri="{FF2B5EF4-FFF2-40B4-BE49-F238E27FC236}">
                <a16:creationId xmlns:a16="http://schemas.microsoft.com/office/drawing/2014/main" id="{680E3E4C-8059-5848-61FE-60A0B555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con">
            <a:extLst>
              <a:ext uri="{FF2B5EF4-FFF2-40B4-BE49-F238E27FC236}">
                <a16:creationId xmlns:a16="http://schemas.microsoft.com/office/drawing/2014/main" id="{4306F2E1-D75D-57A6-E29F-D4F1221D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67525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FCA3038-4D01-2CFA-90E9-B82D5AE0B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6752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2B9C28E5-8D2B-EEF7-1B52-B1BBBB249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3469"/>
              </p:ext>
            </p:extLst>
          </p:nvPr>
        </p:nvGraphicFramePr>
        <p:xfrm>
          <a:off x="1250520" y="1895512"/>
          <a:ext cx="8794129" cy="2537460"/>
        </p:xfrm>
        <a:graphic>
          <a:graphicData uri="http://schemas.openxmlformats.org/drawingml/2006/table">
            <a:tbl>
              <a:tblPr/>
              <a:tblGrid>
                <a:gridCol w="2849386">
                  <a:extLst>
                    <a:ext uri="{9D8B030D-6E8A-4147-A177-3AD203B41FA5}">
                      <a16:colId xmlns:a16="http://schemas.microsoft.com/office/drawing/2014/main" val="2829762129"/>
                    </a:ext>
                  </a:extLst>
                </a:gridCol>
                <a:gridCol w="5944743">
                  <a:extLst>
                    <a:ext uri="{9D8B030D-6E8A-4147-A177-3AD203B41FA5}">
                      <a16:colId xmlns:a16="http://schemas.microsoft.com/office/drawing/2014/main" val="2691361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Mar 26, 2023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Release 5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(Trial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use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-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see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below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discussion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796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May 28, 2022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Release 4B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: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Staging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release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of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modifications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in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specific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areas</a:t>
                      </a:r>
                      <a:endParaRPr lang="de-CH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72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Dec 27, 2018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Release 4 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(1</a:t>
                      </a:r>
                      <a:r>
                        <a:rPr lang="de-CH" b="0" baseline="30000">
                          <a:effectLst/>
                          <a:latin typeface="verdana" panose="020B0604030504040204" pitchFamily="34" charset="0"/>
                        </a:rPr>
                        <a:t>st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 Normative Content + Trial Use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Developments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80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Feb 21, 2017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Release 3 (</a:t>
                      </a:r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STU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-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91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Oct 24, 2015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DSTU2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(Second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Draft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0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Sept 30, 2014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b="1">
                          <a:effectLst/>
                          <a:latin typeface="verdana" panose="020B0604030504040204" pitchFamily="34" charset="0"/>
                        </a:rPr>
                        <a:t>DSTU1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(First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Draft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Standard </a:t>
                      </a:r>
                      <a:r>
                        <a:rPr lang="de-CH" b="0" err="1">
                          <a:effectLst/>
                          <a:latin typeface="verdana" panose="020B0604030504040204" pitchFamily="34" charset="0"/>
                        </a:rPr>
                        <a:t>for</a:t>
                      </a:r>
                      <a:r>
                        <a:rPr lang="de-CH" b="0">
                          <a:effectLst/>
                          <a:latin typeface="verdana" panose="020B0604030504040204" pitchFamily="34" charset="0"/>
                        </a:rPr>
                        <a:t> Trial Use)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510585"/>
                  </a:ext>
                </a:extLst>
              </a:tr>
            </a:tbl>
          </a:graphicData>
        </a:graphic>
      </p:graphicFrame>
      <p:pic>
        <p:nvPicPr>
          <p:cNvPr id="3080" name="Picture 8" descr="icon">
            <a:extLst>
              <a:ext uri="{FF2B5EF4-FFF2-40B4-BE49-F238E27FC236}">
                <a16:creationId xmlns:a16="http://schemas.microsoft.com/office/drawing/2014/main" id="{413ED640-3464-FA9E-D4A4-F078CB46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icon">
            <a:extLst>
              <a:ext uri="{FF2B5EF4-FFF2-40B4-BE49-F238E27FC236}">
                <a16:creationId xmlns:a16="http://schemas.microsoft.com/office/drawing/2014/main" id="{164A2007-0844-3748-976E-C01B14571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con">
            <a:extLst>
              <a:ext uri="{FF2B5EF4-FFF2-40B4-BE49-F238E27FC236}">
                <a16:creationId xmlns:a16="http://schemas.microsoft.com/office/drawing/2014/main" id="{47AC6DA5-16AE-1A1F-505A-777A8585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icon">
            <a:extLst>
              <a:ext uri="{FF2B5EF4-FFF2-40B4-BE49-F238E27FC236}">
                <a16:creationId xmlns:a16="http://schemas.microsoft.com/office/drawing/2014/main" id="{8179CA6A-A191-3F81-CF2C-E64FFE51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con">
            <a:extLst>
              <a:ext uri="{FF2B5EF4-FFF2-40B4-BE49-F238E27FC236}">
                <a16:creationId xmlns:a16="http://schemas.microsoft.com/office/drawing/2014/main" id="{89F5E701-4BB8-8D1A-8958-930CA8BD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icon">
            <a:extLst>
              <a:ext uri="{FF2B5EF4-FFF2-40B4-BE49-F238E27FC236}">
                <a16:creationId xmlns:a16="http://schemas.microsoft.com/office/drawing/2014/main" id="{B92B3519-5A00-4089-9349-D456E180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662" y="1413772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4F0A34D-D818-6141-4762-9DFC8E414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62" y="14137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94194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design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2563</Words>
  <Application>Microsoft Macintosh PowerPoint</Application>
  <PresentationFormat>Breitbild</PresentationFormat>
  <Paragraphs>441</Paragraphs>
  <Slides>62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3" baseType="lpstr">
      <vt:lpstr>-apple-system</vt:lpstr>
      <vt:lpstr>Abadi</vt:lpstr>
      <vt:lpstr>Aptos</vt:lpstr>
      <vt:lpstr>Arial</vt:lpstr>
      <vt:lpstr>Helvetica</vt:lpstr>
      <vt:lpstr>inherit</vt:lpstr>
      <vt:lpstr>Source Sans Pro</vt:lpstr>
      <vt:lpstr>Source Sans Pro Light</vt:lpstr>
      <vt:lpstr>verdana</vt:lpstr>
      <vt:lpstr>verdana</vt:lpstr>
      <vt:lpstr>Event design</vt:lpstr>
      <vt:lpstr>Omnis on FHIR® ODC 2024</vt:lpstr>
      <vt:lpstr>Pre-Requisites for Code Along </vt:lpstr>
      <vt:lpstr>About Me </vt:lpstr>
      <vt:lpstr>Agenda</vt:lpstr>
      <vt:lpstr>Short Introduction to </vt:lpstr>
      <vt:lpstr>History – Data Push / HL7 Messages</vt:lpstr>
      <vt:lpstr>State of the Art </vt:lpstr>
      <vt:lpstr>FHIR®</vt:lpstr>
      <vt:lpstr>FHIR Versions</vt:lpstr>
      <vt:lpstr>FHIR Manifesto </vt:lpstr>
      <vt:lpstr>Exchange</vt:lpstr>
      <vt:lpstr>Lego Bricks for building Resources</vt:lpstr>
      <vt:lpstr>Resources http://hl7.org/fhir/resourcelist.html  </vt:lpstr>
      <vt:lpstr>Resource Descriptions eg https://hl7.org/fhir/patient.html</vt:lpstr>
      <vt:lpstr>Inheritance</vt:lpstr>
      <vt:lpstr>PowerPoint-Präsentation</vt:lpstr>
      <vt:lpstr>Cardinality</vt:lpstr>
      <vt:lpstr>Elements</vt:lpstr>
      <vt:lpstr>Partial Dates</vt:lpstr>
      <vt:lpstr>Polymorphic Elements</vt:lpstr>
      <vt:lpstr>Resource Identity</vt:lpstr>
      <vt:lpstr>Linking Resources / References</vt:lpstr>
      <vt:lpstr>Literal References (via URLs)</vt:lpstr>
      <vt:lpstr>Extensions</vt:lpstr>
      <vt:lpstr>Profiles and Implementation Guides</vt:lpstr>
      <vt:lpstr>Searching</vt:lpstr>
      <vt:lpstr>Security</vt:lpstr>
      <vt:lpstr>Test Servers: Public or Local</vt:lpstr>
      <vt:lpstr>Public</vt:lpstr>
      <vt:lpstr>Local</vt:lpstr>
      <vt:lpstr>International Patient Summary</vt:lpstr>
      <vt:lpstr>Omnis on FHIR®</vt:lpstr>
      <vt:lpstr>Real World Usage</vt:lpstr>
      <vt:lpstr>Supporting Classes in fhir.lbs</vt:lpstr>
      <vt:lpstr>Generated Code for FHIR Types</vt:lpstr>
      <vt:lpstr>Omnis FHIR Type System </vt:lpstr>
      <vt:lpstr>Omnis FHIR Type System (cont)</vt:lpstr>
      <vt:lpstr>oFHIRContext</vt:lpstr>
      <vt:lpstr>Code / Demo</vt:lpstr>
      <vt:lpstr>Open fhir_sample_client.lbs</vt:lpstr>
      <vt:lpstr>Set up FHIR Context</vt:lpstr>
      <vt:lpstr>Create Resource </vt:lpstr>
      <vt:lpstr>Set Attributes</vt:lpstr>
      <vt:lpstr>Simple Attributes</vt:lpstr>
      <vt:lpstr>Complex Attributes (Card ..1)</vt:lpstr>
      <vt:lpstr>Adding to Collections (Card … &gt;1)</vt:lpstr>
      <vt:lpstr>Adding to Collections cont.</vt:lpstr>
      <vt:lpstr>Identifiers (not the id element)</vt:lpstr>
      <vt:lpstr>Profiles</vt:lpstr>
      <vt:lpstr>Polymorphic Elements</vt:lpstr>
      <vt:lpstr>Extensions</vt:lpstr>
      <vt:lpstr>Dealing with References</vt:lpstr>
      <vt:lpstr>Getting the Data out of a Resource</vt:lpstr>
      <vt:lpstr>Communicating with a REST Server</vt:lpstr>
      <vt:lpstr>Pushing Data on a REST Server</vt:lpstr>
      <vt:lpstr>http://localhost:8080/fhir/Patient?family=Muster</vt:lpstr>
      <vt:lpstr>Querying a REST Server</vt:lpstr>
      <vt:lpstr>Maybe some Refactoring…</vt:lpstr>
      <vt:lpstr>Translation</vt:lpstr>
      <vt:lpstr>POST for creation</vt:lpstr>
      <vt:lpstr>Setting up Resources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Omnis on FHIR</dc:title>
  <dc:creator>Stefan Csomor</dc:creator>
  <cp:lastModifiedBy>Stefan Csomor</cp:lastModifiedBy>
  <cp:revision>154</cp:revision>
  <dcterms:created xsi:type="dcterms:W3CDTF">2024-04-25T16:27:24Z</dcterms:created>
  <dcterms:modified xsi:type="dcterms:W3CDTF">2024-05-14T09:40:09Z</dcterms:modified>
</cp:coreProperties>
</file>